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27"/>
  </p:notesMasterIdLst>
  <p:sldIdLst>
    <p:sldId id="257" r:id="rId2"/>
    <p:sldId id="512" r:id="rId3"/>
    <p:sldId id="560" r:id="rId4"/>
    <p:sldId id="551" r:id="rId5"/>
    <p:sldId id="548" r:id="rId6"/>
    <p:sldId id="550" r:id="rId7"/>
    <p:sldId id="565" r:id="rId8"/>
    <p:sldId id="566" r:id="rId9"/>
    <p:sldId id="568" r:id="rId10"/>
    <p:sldId id="569" r:id="rId11"/>
    <p:sldId id="567" r:id="rId12"/>
    <p:sldId id="553" r:id="rId13"/>
    <p:sldId id="554" r:id="rId14"/>
    <p:sldId id="555" r:id="rId15"/>
    <p:sldId id="556" r:id="rId16"/>
    <p:sldId id="557" r:id="rId17"/>
    <p:sldId id="558" r:id="rId18"/>
    <p:sldId id="563" r:id="rId19"/>
    <p:sldId id="518" r:id="rId20"/>
    <p:sldId id="519" r:id="rId21"/>
    <p:sldId id="520" r:id="rId22"/>
    <p:sldId id="521" r:id="rId23"/>
    <p:sldId id="522" r:id="rId24"/>
    <p:sldId id="561" r:id="rId25"/>
    <p:sldId id="57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F5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07" autoAdjust="0"/>
    <p:restoredTop sz="83820" autoAdjust="0"/>
  </p:normalViewPr>
  <p:slideViewPr>
    <p:cSldViewPr snapToGrid="0" snapToObjects="1">
      <p:cViewPr varScale="1">
        <p:scale>
          <a:sx n="93" d="100"/>
          <a:sy n="93" d="100"/>
        </p:scale>
        <p:origin x="-7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252CE7-4774-CA43-9A9C-CC2060843298}" type="datetimeFigureOut">
              <a:rPr lang="en-US" smtClean="0"/>
              <a:t>4/9/14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A69CB-4233-3440-95E2-D1EA89432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64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Note, I didn’t have time to fix all the formatting in this lecture.  So it’s a little ugly and irregular</a:t>
            </a:r>
            <a:r>
              <a:rPr lang="en-US" baseline="0" dirty="0" smtClean="0"/>
              <a:t> in spots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“</a:t>
            </a:r>
            <a:r>
              <a:rPr lang="en-US" baseline="0" dirty="0" err="1" smtClean="0"/>
              <a:t>ls</a:t>
            </a:r>
            <a:r>
              <a:rPr lang="en-US" baseline="0" dirty="0" smtClean="0"/>
              <a:t> | </a:t>
            </a:r>
            <a:r>
              <a:rPr lang="en-US" baseline="0" dirty="0" err="1" smtClean="0"/>
              <a:t>wc</a:t>
            </a:r>
            <a:r>
              <a:rPr lang="en-US" baseline="0" dirty="0" smtClean="0"/>
              <a:t> –l” should be changed so that it’s “left to right” – see the picture illustrating it ... currently kind </a:t>
            </a:r>
            <a:r>
              <a:rPr lang="en-US" baseline="0" smtClean="0"/>
              <a:t>of convoluted.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BEDE5D-08B0-FD4C-810C-A4470B8AF58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27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There is a small error in this example.</a:t>
            </a:r>
            <a:r>
              <a:rPr lang="en-US" baseline="0" dirty="0" smtClean="0"/>
              <a:t>  The pipe would use descriptors 3 and 4, not 2 and 3, because 2 is already used for </a:t>
            </a:r>
            <a:r>
              <a:rPr lang="en-US" baseline="0" dirty="0" err="1" smtClean="0"/>
              <a:t>stderr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example with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mkfifo</a:t>
            </a:r>
            <a:r>
              <a:rPr lang="en-US" baseline="0" dirty="0" smtClean="0"/>
              <a:t> on command line.  Make a </a:t>
            </a:r>
            <a:r>
              <a:rPr lang="en-US" baseline="0" dirty="0" err="1" smtClean="0"/>
              <a:t>fifo</a:t>
            </a:r>
            <a:r>
              <a:rPr lang="en-US" baseline="0" dirty="0" smtClean="0"/>
              <a:t>; open two shells; cat into it, out of it.</a:t>
            </a:r>
          </a:p>
          <a:p>
            <a:r>
              <a:rPr lang="en-US" baseline="0" dirty="0" smtClean="0"/>
              <a:t>What happens when you press control-D in the input?  Output ends.  But </a:t>
            </a:r>
            <a:r>
              <a:rPr lang="en-US" baseline="0" dirty="0" err="1" smtClean="0"/>
              <a:t>fifo</a:t>
            </a:r>
            <a:r>
              <a:rPr lang="en-US" baseline="0" dirty="0" smtClean="0"/>
              <a:t> is still there.</a:t>
            </a:r>
          </a:p>
          <a:p>
            <a:r>
              <a:rPr lang="en-US" baseline="0" dirty="0" smtClean="0"/>
              <a:t>Now run command “file” on the file, to print its file type.  Is this a regular file on disk?  Even after we’ve written into it, it’s got zero length!</a:t>
            </a:r>
          </a:p>
          <a:p>
            <a:r>
              <a:rPr lang="en-US" baseline="0" dirty="0" smtClean="0"/>
              <a:t>This is an example of overloading the </a:t>
            </a:r>
            <a:r>
              <a:rPr lang="en-US" baseline="0" dirty="0" err="1" smtClean="0"/>
              <a:t>filesystem</a:t>
            </a:r>
            <a:r>
              <a:rPr lang="en-US" baseline="0" dirty="0" smtClean="0"/>
              <a:t> interface. Turns out the </a:t>
            </a:r>
            <a:r>
              <a:rPr lang="en-US" baseline="0" dirty="0" err="1" smtClean="0"/>
              <a:t>filesystem</a:t>
            </a:r>
            <a:r>
              <a:rPr lang="en-US" baseline="0" dirty="0" smtClean="0"/>
              <a:t> is a convenient interface for various kernel functions.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Let’s see another: log into a </a:t>
            </a:r>
            <a:r>
              <a:rPr lang="en-US" baseline="0" dirty="0" err="1" smtClean="0"/>
              <a:t>linux</a:t>
            </a:r>
            <a:r>
              <a:rPr lang="en-US" baseline="0" dirty="0" smtClean="0"/>
              <a:t> box and check out the /</a:t>
            </a:r>
            <a:r>
              <a:rPr lang="en-US" baseline="0" dirty="0" err="1" smtClean="0"/>
              <a:t>proc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filesystem</a:t>
            </a:r>
            <a:r>
              <a:rPr lang="en-US" baseline="0" dirty="0" smtClean="0"/>
              <a:t>.  Students: how many of you have heard of this?  cd into the directory for the current running shell process, see what you can find.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03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2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83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</a:t>
            </a:r>
            <a:r>
              <a:rPr lang="en-US" baseline="0" dirty="0" smtClean="0"/>
              <a:t> the action is in that one pipe() call.  Everything else is just standard read() and write() calls that could be used on a file descriptor for a normal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40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one of the cool things about Unix:</a:t>
            </a:r>
            <a:r>
              <a:rPr lang="en-US" baseline="0" dirty="0" smtClean="0"/>
              <a:t> we can so easily do </a:t>
            </a:r>
            <a:r>
              <a:rPr lang="en-US" baseline="0" dirty="0" err="1" smtClean="0"/>
              <a:t>mashups</a:t>
            </a:r>
            <a:r>
              <a:rPr lang="en-US" baseline="0" dirty="0" smtClean="0"/>
              <a:t> of the tools to do handy new things.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64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one of the cool things about Unix:</a:t>
            </a:r>
            <a:r>
              <a:rPr lang="en-US" baseline="0" dirty="0" smtClean="0"/>
              <a:t> we can so easily do </a:t>
            </a:r>
            <a:r>
              <a:rPr lang="en-US" baseline="0" dirty="0" err="1" smtClean="0"/>
              <a:t>mashups</a:t>
            </a:r>
            <a:r>
              <a:rPr lang="en-US" baseline="0" dirty="0" smtClean="0"/>
              <a:t> of the tools to do handy new things.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64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one of the cool things about Unix:</a:t>
            </a:r>
            <a:r>
              <a:rPr lang="en-US" baseline="0" dirty="0" smtClean="0"/>
              <a:t> we can so easily do </a:t>
            </a:r>
            <a:r>
              <a:rPr lang="en-US" baseline="0" dirty="0" err="1" smtClean="0"/>
              <a:t>mashups</a:t>
            </a:r>
            <a:r>
              <a:rPr lang="en-US" baseline="0" dirty="0" smtClean="0"/>
              <a:t> of the tools to do handy new things.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64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wrote a shell earlier.</a:t>
            </a:r>
            <a:r>
              <a:rPr lang="en-US" baseline="0" dirty="0" smtClean="0"/>
              <a:t>  This is how your shell would implement the command-line pipe operator.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NOTE: This example might make more sense if the parent is </a:t>
            </a:r>
            <a:r>
              <a:rPr lang="en-US" baseline="0" dirty="0" err="1" smtClean="0"/>
              <a:t>ls</a:t>
            </a:r>
            <a:r>
              <a:rPr lang="en-US" baseline="0" dirty="0" smtClean="0"/>
              <a:t> and the child is </a:t>
            </a:r>
            <a:r>
              <a:rPr lang="en-US" baseline="0" dirty="0" err="1" smtClean="0"/>
              <a:t>wc</a:t>
            </a:r>
            <a:r>
              <a:rPr lang="en-US" baseline="0" dirty="0" smtClean="0"/>
              <a:t>.  It doesn’t make any functional difference, but it might match people’s “left to right” expectations better.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wrote a shell earlier.</a:t>
            </a:r>
            <a:r>
              <a:rPr lang="en-US" baseline="0" dirty="0" smtClean="0"/>
              <a:t>  This is how your shell would implement the command-line pipe operator.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NOTE: This example might make more sense if the parent is </a:t>
            </a:r>
            <a:r>
              <a:rPr lang="en-US" baseline="0" dirty="0" err="1" smtClean="0"/>
              <a:t>ls</a:t>
            </a:r>
            <a:r>
              <a:rPr lang="en-US" baseline="0" dirty="0" smtClean="0"/>
              <a:t> and the child is </a:t>
            </a:r>
            <a:r>
              <a:rPr lang="en-US" baseline="0" dirty="0" err="1" smtClean="0"/>
              <a:t>wc</a:t>
            </a:r>
            <a:r>
              <a:rPr lang="en-US" baseline="0" dirty="0" smtClean="0"/>
              <a:t>.  It doesn’t make any functional difference, but it might match people’s “left to right” expectations better.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A69CB-4233-3440-95E2-D1EA894328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Museo 500"/>
                <a:cs typeface="Museo 50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0">
                <a:latin typeface="Gill Sans MT"/>
                <a:cs typeface="Gill Sans MT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19400"/>
            <a:ext cx="8382000" cy="1362075"/>
          </a:xfrm>
        </p:spPr>
        <p:txBody>
          <a:bodyPr anchor="t"/>
          <a:lstStyle>
            <a:lvl1pPr algn="ctr">
              <a:defRPr sz="4000" b="1" cap="none">
                <a:solidFill>
                  <a:srgbClr val="EE6E12"/>
                </a:solidFill>
                <a:latin typeface="Museo 500"/>
                <a:cs typeface="Museo 50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1" y="371182"/>
            <a:ext cx="8388909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74091" y="1524000"/>
            <a:ext cx="8388909" cy="4953000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1" y="371182"/>
            <a:ext cx="8388909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8830843" y="6611779"/>
            <a:ext cx="34246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ＭＳ Ｐゴシック" pitchFamily="-96" charset="-128"/>
                <a:cs typeface="Gill Sans MT"/>
              </a:rPr>
              <a:pPr/>
              <a:t>‹#›</a:t>
            </a:fld>
            <a:endParaRPr lang="en-US" dirty="0">
              <a:latin typeface="Gill Sans MT"/>
              <a:cs typeface="Gill Sans MT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74090" y="1524000"/>
            <a:ext cx="838891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Text</a:t>
            </a:r>
          </a:p>
          <a:p>
            <a:pPr lvl="1"/>
            <a:r>
              <a:rPr lang="en-US" dirty="0" smtClean="0"/>
              <a:t>More text</a:t>
            </a:r>
          </a:p>
          <a:p>
            <a:pPr lvl="2"/>
            <a:r>
              <a:rPr lang="en-US" dirty="0" smtClean="0"/>
              <a:t>Still more text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marL="0" indent="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EE6E12"/>
          </a:solidFill>
          <a:latin typeface="Museo 500"/>
          <a:ea typeface="+mj-ea"/>
          <a:cs typeface="Museo 500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0" indent="0" algn="l" rtl="0" eaLnBrk="1" fontAlgn="base" hangingPunct="1">
        <a:spcBef>
          <a:spcPts val="1800"/>
        </a:spcBef>
        <a:spcAft>
          <a:spcPct val="0"/>
        </a:spcAft>
        <a:buClr>
          <a:schemeClr val="bg1"/>
        </a:buClr>
        <a:buSzPct val="25000"/>
        <a:buFont typeface="Arial"/>
        <a:buNone/>
        <a:defRPr sz="2500" b="0">
          <a:solidFill>
            <a:schemeClr val="tx1"/>
          </a:solidFill>
          <a:latin typeface="Gill Sans MT"/>
          <a:ea typeface="+mn-ea"/>
          <a:cs typeface="Gill Sans MT"/>
        </a:defRPr>
      </a:lvl1pPr>
      <a:lvl2pPr marL="715963" indent="-273050" algn="l" rtl="0" eaLnBrk="1" fontAlgn="base" hangingPunct="1">
        <a:spcBef>
          <a:spcPts val="480"/>
        </a:spcBef>
        <a:spcAft>
          <a:spcPct val="0"/>
        </a:spcAft>
        <a:buClrTx/>
        <a:buSzPct val="110000"/>
        <a:buFont typeface="Arial"/>
        <a:buChar char="•"/>
        <a:defRPr sz="2000" baseline="0">
          <a:solidFill>
            <a:schemeClr val="tx1"/>
          </a:solidFill>
          <a:latin typeface="Gill Sans MT"/>
          <a:cs typeface="Gill Sans M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 baseline="0">
          <a:solidFill>
            <a:schemeClr val="tx1"/>
          </a:solidFill>
          <a:latin typeface="Gill Sans MT"/>
          <a:cs typeface="Gill Sans M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Gill Sans"/>
          <a:cs typeface="Gill San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Gill Sans"/>
          <a:cs typeface="Gill San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9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Communication:</a:t>
            </a:r>
            <a:br>
              <a:rPr lang="en-US" dirty="0" smtClean="0"/>
            </a:br>
            <a:r>
              <a:rPr lang="en-US" dirty="0" smtClean="0"/>
              <a:t>Pipes and FIFOs</a:t>
            </a:r>
            <a:endParaRPr lang="en-US" dirty="0"/>
          </a:p>
        </p:txBody>
      </p:sp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4425018" cy="2971800"/>
          </a:xfrm>
        </p:spPr>
        <p:txBody>
          <a:bodyPr>
            <a:normAutofit/>
          </a:bodyPr>
          <a:lstStyle/>
          <a:p>
            <a:r>
              <a:rPr lang="en-US" dirty="0"/>
              <a:t>CS 241</a:t>
            </a:r>
          </a:p>
          <a:p>
            <a:r>
              <a:rPr lang="en-US" dirty="0" smtClean="0"/>
              <a:t>April 7, 2014</a:t>
            </a:r>
            <a:endParaRPr lang="en-US" dirty="0"/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University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of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Illinois</a:t>
            </a:r>
            <a:endParaRPr lang="en-US" sz="11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8089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pipe dream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6444" y="2428364"/>
            <a:ext cx="745707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err="1" smtClean="0">
                <a:latin typeface="Monaco"/>
                <a:cs typeface="Monaco"/>
              </a:rPr>
              <a:t>stdin</a:t>
            </a:r>
            <a:r>
              <a:rPr lang="en-US" sz="3500" b="1" dirty="0" smtClean="0">
                <a:latin typeface="Monaco"/>
                <a:cs typeface="Monaco"/>
              </a:rPr>
              <a:t>   </a:t>
            </a:r>
            <a:r>
              <a:rPr lang="en-US" sz="3500" b="1" dirty="0" err="1" smtClean="0">
                <a:latin typeface="Monaco"/>
                <a:cs typeface="Monaco"/>
              </a:rPr>
              <a:t>ls</a:t>
            </a:r>
            <a:r>
              <a:rPr lang="en-US" sz="3500" b="1" dirty="0" smtClean="0">
                <a:latin typeface="Monaco"/>
                <a:cs typeface="Monaco"/>
              </a:rPr>
              <a:t>   </a:t>
            </a:r>
            <a:r>
              <a:rPr lang="en-US" sz="3500" b="1" dirty="0" err="1" smtClean="0">
                <a:latin typeface="Monaco"/>
                <a:cs typeface="Monaco"/>
              </a:rPr>
              <a:t>wc</a:t>
            </a:r>
            <a:r>
              <a:rPr lang="en-US" sz="3500" b="1" dirty="0" smtClean="0">
                <a:latin typeface="Monaco"/>
                <a:cs typeface="Monaco"/>
              </a:rPr>
              <a:t> –l   </a:t>
            </a:r>
            <a:r>
              <a:rPr lang="en-US" sz="3500" b="1" dirty="0" err="1" smtClean="0">
                <a:latin typeface="Monaco"/>
                <a:cs typeface="Monaco"/>
              </a:rPr>
              <a:t>stdout</a:t>
            </a:r>
            <a:endParaRPr lang="en-US" sz="3500" b="1" dirty="0" smtClean="0">
              <a:latin typeface="Monaco"/>
              <a:cs typeface="Monaco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79600" y="3670300"/>
            <a:ext cx="541289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Can we implement a command-line pipe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with </a:t>
            </a:r>
            <a:r>
              <a:rPr lang="en-US" sz="20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()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454" y="4684474"/>
            <a:ext cx="477520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How do we attach the </a:t>
            </a:r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r>
              <a:rPr lang="en-US" sz="2500" b="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ls</a:t>
            </a:r>
            <a:endParaRPr lang="en-US" sz="2000" b="0" dirty="0" smtClean="0">
              <a:latin typeface="Gill Sans MT"/>
              <a:cs typeface="Gill Sans MT"/>
            </a:endParaRP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to the </a:t>
            </a:r>
            <a:r>
              <a:rPr lang="en-US" sz="2500" dirty="0" err="1" smtClean="0">
                <a:latin typeface="Gill Sans MT"/>
                <a:cs typeface="Gill Sans MT"/>
              </a:rPr>
              <a:t>stdin</a:t>
            </a:r>
            <a:r>
              <a:rPr lang="en-US" sz="250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wc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" name="Straight Arrow Connector 6"/>
          <p:cNvCxnSpPr/>
          <p:nvPr/>
        </p:nvCxnSpPr>
        <p:spPr bwMode="auto">
          <a:xfrm flipV="1">
            <a:off x="2410323" y="2795612"/>
            <a:ext cx="622019" cy="8320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3677173" y="2787292"/>
            <a:ext cx="622019" cy="8320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 flipV="1">
            <a:off x="5828322" y="2778972"/>
            <a:ext cx="622019" cy="8320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08007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4091" y="1358900"/>
            <a:ext cx="2544286" cy="50167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stdio.h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stdlib.h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unistd.h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err="1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main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void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 err="1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2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if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(!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())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endParaRPr lang="en-US" sz="1600" b="1" dirty="0" smtClean="0">
              <a:solidFill>
                <a:prstClr val="black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???</a:t>
            </a:r>
          </a:p>
          <a:p>
            <a:endParaRPr lang="en-US" sz="1600" b="1" dirty="0">
              <a:solidFill>
                <a:srgbClr val="0000A2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}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else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endParaRPr lang="en-US" sz="1600" b="1" dirty="0">
              <a:solidFill>
                <a:prstClr val="black"/>
              </a:solidFill>
              <a:latin typeface="Monaco"/>
            </a:endParaRPr>
          </a:p>
          <a:p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???</a:t>
            </a:r>
          </a:p>
          <a:p>
            <a:endParaRPr lang="en-US" sz="1600" b="1" dirty="0">
              <a:solidFill>
                <a:srgbClr val="0000A2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}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return 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}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16545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4091" y="1358900"/>
            <a:ext cx="6237605" cy="55092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stdio.h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stdlib.h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srgbClr val="1A921C"/>
                </a:solidFill>
                <a:latin typeface="Monaco"/>
              </a:rPr>
              <a:t>#</a:t>
            </a:r>
            <a:r>
              <a:rPr lang="en-US" sz="1600" b="1" dirty="0">
                <a:solidFill>
                  <a:srgbClr val="0C450D"/>
                </a:solidFill>
                <a:latin typeface="Monaco"/>
              </a:rPr>
              <a:t>include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&lt;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unistd.h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&gt;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err="1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main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void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 err="1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2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if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(!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())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      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Monaco"/>
              </a:rPr>
              <a:t>/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* close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stdout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]);  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Monaco"/>
              </a:rPr>
              <a:t>/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* make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stdout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[1]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]); 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/* don't need this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0000A2"/>
                </a:solidFill>
                <a:latin typeface="Monaco"/>
              </a:rPr>
              <a:t>execlp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ls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ls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585CF6"/>
                </a:solidFill>
                <a:latin typeface="Monaco"/>
              </a:rPr>
              <a:t>NULL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}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else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       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/* close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stdin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]);   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/* make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stdin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srgbClr val="FF0000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[0]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]); </a:t>
            </a:r>
            <a:r>
              <a:rPr lang="en-US" sz="1600" b="1" dirty="0">
                <a:solidFill>
                  <a:srgbClr val="FF0000"/>
                </a:solidFill>
                <a:latin typeface="Monaco"/>
              </a:rPr>
              <a:t>/* don't need this */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0000A2"/>
                </a:solidFill>
                <a:latin typeface="Monaco"/>
              </a:rPr>
              <a:t>execlp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wc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wc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"-l"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585CF6"/>
                </a:solidFill>
                <a:latin typeface="Monaco"/>
              </a:rPr>
              <a:t>NULL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}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return 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}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086600" y="6045200"/>
            <a:ext cx="1676400" cy="508000"/>
          </a:xfrm>
          <a:prstGeom prst="rect">
            <a:avLst/>
          </a:prstGeom>
          <a:solidFill>
            <a:srgbClr val="FFFF99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 algn="ctr" eaLnBrk="0" hangingPunct="0"/>
            <a:r>
              <a:rPr lang="en-US" sz="2500" dirty="0">
                <a:solidFill>
                  <a:schemeClr val="tx1"/>
                </a:solidFill>
                <a:latin typeface="Gill Sans MT"/>
                <a:cs typeface="Gill Sans MT"/>
              </a:rPr>
              <a:t>Run demo</a:t>
            </a:r>
          </a:p>
        </p:txBody>
      </p:sp>
    </p:spTree>
    <p:extLst>
      <p:ext uri="{BB962C8B-B14F-4D97-AF65-F5344CB8AC3E}">
        <p14:creationId xmlns:p14="http://schemas.microsoft.com/office/powerpoint/2010/main" val="308342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20066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934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660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Parent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2100" y="2893992"/>
            <a:ext cx="8088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stdin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11" name="Straight Arrow Connector 10"/>
          <p:cNvCxnSpPr>
            <a:stCxn id="9" idx="1"/>
            <a:endCxn id="5" idx="3"/>
          </p:cNvCxnSpPr>
          <p:nvPr/>
        </p:nvCxnSpPr>
        <p:spPr bwMode="auto">
          <a:xfrm flipH="1" flipV="1">
            <a:off x="2514600" y="3124200"/>
            <a:ext cx="1587500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Rectangle 11"/>
          <p:cNvSpPr/>
          <p:nvPr/>
        </p:nvSpPr>
        <p:spPr bwMode="auto">
          <a:xfrm>
            <a:off x="20066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0934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38600" y="3371046"/>
            <a:ext cx="102217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15" name="Straight Arrow Connector 14"/>
          <p:cNvCxnSpPr>
            <a:stCxn id="12" idx="3"/>
            <a:endCxn id="14" idx="1"/>
          </p:cNvCxnSpPr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2" name="Group 21"/>
          <p:cNvGrpSpPr/>
          <p:nvPr/>
        </p:nvGrpSpPr>
        <p:grpSpPr>
          <a:xfrm>
            <a:off x="2006600" y="3822700"/>
            <a:ext cx="508000" cy="965200"/>
            <a:chOff x="2006600" y="3822700"/>
            <a:chExt cx="508000" cy="965200"/>
          </a:xfrm>
        </p:grpSpPr>
        <p:sp>
          <p:nvSpPr>
            <p:cNvPr id="18" name="Rectangle 17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61239" y="3822700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[0]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61239" y="4299754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[1]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181781" y="4094946"/>
            <a:ext cx="7291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pipe</a:t>
            </a:r>
          </a:p>
        </p:txBody>
      </p:sp>
      <p:cxnSp>
        <p:nvCxnSpPr>
          <p:cNvPr id="76" name="Straight Arrow Connector 75"/>
          <p:cNvCxnSpPr>
            <a:stCxn id="20" idx="3"/>
          </p:cNvCxnSpPr>
          <p:nvPr/>
        </p:nvCxnSpPr>
        <p:spPr bwMode="auto">
          <a:xfrm flipV="1">
            <a:off x="2514600" y="4432300"/>
            <a:ext cx="1667181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9" name="Straight Arrow Connector 78"/>
          <p:cNvCxnSpPr>
            <a:stCxn id="50" idx="1"/>
            <a:endCxn id="18" idx="3"/>
          </p:cNvCxnSpPr>
          <p:nvPr/>
        </p:nvCxnSpPr>
        <p:spPr bwMode="auto">
          <a:xfrm flipH="1" flipV="1">
            <a:off x="2514600" y="4064000"/>
            <a:ext cx="1667181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6" name="TextBox 85"/>
          <p:cNvSpPr txBox="1"/>
          <p:nvPr/>
        </p:nvSpPr>
        <p:spPr>
          <a:xfrm>
            <a:off x="545339" y="4941908"/>
            <a:ext cx="1539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40964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50" grpId="0"/>
      <p:bldP spid="8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 bwMode="auto">
          <a:xfrm>
            <a:off x="62992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860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586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Child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2992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3860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cxnSp>
        <p:nvCxnSpPr>
          <p:cNvPr id="34" name="Straight Arrow Connector 33"/>
          <p:cNvCxnSpPr>
            <a:stCxn id="31" idx="1"/>
            <a:endCxn id="76" idx="3"/>
          </p:cNvCxnSpPr>
          <p:nvPr/>
        </p:nvCxnSpPr>
        <p:spPr bwMode="auto">
          <a:xfrm flipH="1">
            <a:off x="5060772" y="3606800"/>
            <a:ext cx="1238428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35" name="Group 34"/>
          <p:cNvGrpSpPr/>
          <p:nvPr/>
        </p:nvGrpSpPr>
        <p:grpSpPr>
          <a:xfrm>
            <a:off x="6299200" y="3822700"/>
            <a:ext cx="508000" cy="965200"/>
            <a:chOff x="2006600" y="3822700"/>
            <a:chExt cx="508000" cy="96520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69" name="Rectangle 68"/>
          <p:cNvSpPr/>
          <p:nvPr/>
        </p:nvSpPr>
        <p:spPr bwMode="auto">
          <a:xfrm>
            <a:off x="20066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0934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660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Parent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102100" y="2893992"/>
            <a:ext cx="8088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stdin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3" name="Straight Arrow Connector 72"/>
          <p:cNvCxnSpPr>
            <a:stCxn id="72" idx="1"/>
            <a:endCxn id="69" idx="3"/>
          </p:cNvCxnSpPr>
          <p:nvPr/>
        </p:nvCxnSpPr>
        <p:spPr bwMode="auto">
          <a:xfrm flipH="1" flipV="1">
            <a:off x="2514600" y="3124200"/>
            <a:ext cx="1587500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4" name="Rectangle 73"/>
          <p:cNvSpPr/>
          <p:nvPr/>
        </p:nvSpPr>
        <p:spPr bwMode="auto">
          <a:xfrm>
            <a:off x="20066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20934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38600" y="3371046"/>
            <a:ext cx="102217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7" name="Straight Arrow Connector 76"/>
          <p:cNvCxnSpPr>
            <a:stCxn id="74" idx="3"/>
            <a:endCxn id="76" idx="1"/>
          </p:cNvCxnSpPr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8" name="Group 77"/>
          <p:cNvGrpSpPr/>
          <p:nvPr/>
        </p:nvGrpSpPr>
        <p:grpSpPr>
          <a:xfrm>
            <a:off x="2006600" y="3822700"/>
            <a:ext cx="508000" cy="965200"/>
            <a:chOff x="2006600" y="3822700"/>
            <a:chExt cx="508000" cy="965200"/>
          </a:xfrm>
        </p:grpSpPr>
        <p:sp>
          <p:nvSpPr>
            <p:cNvPr id="79" name="Rectangle 78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81" name="Rectangle 80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761239" y="3822700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[0]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61239" y="4299754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[1]</a:t>
            </a:r>
          </a:p>
        </p:txBody>
      </p:sp>
      <p:cxnSp>
        <p:nvCxnSpPr>
          <p:cNvPr id="86" name="Straight Arrow Connector 85"/>
          <p:cNvCxnSpPr>
            <a:stCxn id="72" idx="3"/>
            <a:endCxn id="25" idx="1"/>
          </p:cNvCxnSpPr>
          <p:nvPr/>
        </p:nvCxnSpPr>
        <p:spPr bwMode="auto">
          <a:xfrm flipV="1">
            <a:off x="4910904" y="3124200"/>
            <a:ext cx="1388296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4181781" y="4094946"/>
            <a:ext cx="7291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pipe</a:t>
            </a:r>
          </a:p>
        </p:txBody>
      </p:sp>
      <p:cxnSp>
        <p:nvCxnSpPr>
          <p:cNvPr id="95" name="Straight Arrow Connector 94"/>
          <p:cNvCxnSpPr/>
          <p:nvPr/>
        </p:nvCxnSpPr>
        <p:spPr bwMode="auto">
          <a:xfrm flipV="1">
            <a:off x="2514600" y="4432300"/>
            <a:ext cx="1667181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4" idx="1"/>
          </p:cNvCxnSpPr>
          <p:nvPr/>
        </p:nvCxnSpPr>
        <p:spPr bwMode="auto">
          <a:xfrm flipH="1" flipV="1">
            <a:off x="2514600" y="4064000"/>
            <a:ext cx="1667181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38" idx="1"/>
          </p:cNvCxnSpPr>
          <p:nvPr/>
        </p:nvCxnSpPr>
        <p:spPr bwMode="auto">
          <a:xfrm flipH="1" flipV="1">
            <a:off x="4910904" y="4432300"/>
            <a:ext cx="1388296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0" name="Straight Arrow Connector 99"/>
          <p:cNvCxnSpPr>
            <a:stCxn id="94" idx="3"/>
            <a:endCxn id="36" idx="1"/>
          </p:cNvCxnSpPr>
          <p:nvPr/>
        </p:nvCxnSpPr>
        <p:spPr bwMode="auto">
          <a:xfrm flipV="1">
            <a:off x="4910904" y="4064000"/>
            <a:ext cx="1388296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3" name="TextBox 102"/>
          <p:cNvSpPr txBox="1"/>
          <p:nvPr/>
        </p:nvSpPr>
        <p:spPr>
          <a:xfrm>
            <a:off x="545339" y="4941908"/>
            <a:ext cx="15391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  <a:endParaRPr lang="en-US" sz="1600" b="1" dirty="0">
              <a:solidFill>
                <a:prstClr val="black"/>
              </a:solidFill>
              <a:latin typeface="Monaco"/>
            </a:endParaRPr>
          </a:p>
        </p:txBody>
      </p:sp>
      <p:cxnSp>
        <p:nvCxnSpPr>
          <p:cNvPr id="106" name="Curved Connector 105"/>
          <p:cNvCxnSpPr/>
          <p:nvPr/>
        </p:nvCxnSpPr>
        <p:spPr bwMode="auto">
          <a:xfrm>
            <a:off x="1651000" y="5410200"/>
            <a:ext cx="3259904" cy="457200"/>
          </a:xfrm>
          <a:prstGeom prst="bentConnector3">
            <a:avLst>
              <a:gd name="adj1" fmla="val 50000"/>
            </a:avLst>
          </a:prstGeom>
          <a:noFill/>
          <a:ln w="889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53646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 bwMode="auto">
          <a:xfrm>
            <a:off x="62992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860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586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Child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2992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3860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6299200" y="3822700"/>
            <a:ext cx="508000" cy="965200"/>
            <a:chOff x="2006600" y="3822700"/>
            <a:chExt cx="508000" cy="96520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69" name="Rectangle 68"/>
          <p:cNvSpPr/>
          <p:nvPr/>
        </p:nvSpPr>
        <p:spPr bwMode="auto">
          <a:xfrm>
            <a:off x="20066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0934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660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Parent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102100" y="2893992"/>
            <a:ext cx="8088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stdin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20066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20934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38600" y="3371046"/>
            <a:ext cx="102217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7" name="Straight Arrow Connector 76"/>
          <p:cNvCxnSpPr>
            <a:stCxn id="74" idx="3"/>
            <a:endCxn id="76" idx="1"/>
          </p:cNvCxnSpPr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8" name="Group 77"/>
          <p:cNvGrpSpPr/>
          <p:nvPr/>
        </p:nvGrpSpPr>
        <p:grpSpPr>
          <a:xfrm>
            <a:off x="2006600" y="3822700"/>
            <a:ext cx="508000" cy="965200"/>
            <a:chOff x="2006600" y="3822700"/>
            <a:chExt cx="508000" cy="965200"/>
          </a:xfrm>
        </p:grpSpPr>
        <p:sp>
          <p:nvSpPr>
            <p:cNvPr id="79" name="Rectangle 78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81" name="Rectangle 80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761239" y="3822700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[0]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61239" y="4299754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[1]</a:t>
            </a:r>
          </a:p>
        </p:txBody>
      </p:sp>
      <p:cxnSp>
        <p:nvCxnSpPr>
          <p:cNvPr id="86" name="Straight Arrow Connector 85"/>
          <p:cNvCxnSpPr>
            <a:stCxn id="72" idx="3"/>
            <a:endCxn id="25" idx="1"/>
          </p:cNvCxnSpPr>
          <p:nvPr/>
        </p:nvCxnSpPr>
        <p:spPr bwMode="auto">
          <a:xfrm flipV="1">
            <a:off x="4910904" y="3124200"/>
            <a:ext cx="1388296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4181781" y="4094946"/>
            <a:ext cx="7291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pipe</a:t>
            </a:r>
          </a:p>
        </p:txBody>
      </p:sp>
      <p:cxnSp>
        <p:nvCxnSpPr>
          <p:cNvPr id="95" name="Straight Arrow Connector 94"/>
          <p:cNvCxnSpPr/>
          <p:nvPr/>
        </p:nvCxnSpPr>
        <p:spPr bwMode="auto">
          <a:xfrm flipV="1">
            <a:off x="2514600" y="4432300"/>
            <a:ext cx="1667181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4" idx="1"/>
          </p:cNvCxnSpPr>
          <p:nvPr/>
        </p:nvCxnSpPr>
        <p:spPr bwMode="auto">
          <a:xfrm flipH="1" flipV="1">
            <a:off x="2514600" y="4064000"/>
            <a:ext cx="1667181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38" idx="1"/>
          </p:cNvCxnSpPr>
          <p:nvPr/>
        </p:nvCxnSpPr>
        <p:spPr bwMode="auto">
          <a:xfrm flipH="1" flipV="1">
            <a:off x="4910904" y="4432300"/>
            <a:ext cx="1388296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0" name="Straight Arrow Connector 99"/>
          <p:cNvCxnSpPr>
            <a:stCxn id="94" idx="3"/>
            <a:endCxn id="36" idx="1"/>
          </p:cNvCxnSpPr>
          <p:nvPr/>
        </p:nvCxnSpPr>
        <p:spPr bwMode="auto">
          <a:xfrm flipV="1">
            <a:off x="4910904" y="4064000"/>
            <a:ext cx="1388296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45339" y="4941908"/>
            <a:ext cx="15391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</a:p>
          <a:p>
            <a:endParaRPr lang="en-US" sz="1600" b="1" dirty="0" smtClean="0">
              <a:solidFill>
                <a:srgbClr val="0000A2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971872" y="5680572"/>
            <a:ext cx="1292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</a:p>
        </p:txBody>
      </p:sp>
      <p:cxnSp>
        <p:nvCxnSpPr>
          <p:cNvPr id="42" name="Curved Connector 105"/>
          <p:cNvCxnSpPr/>
          <p:nvPr/>
        </p:nvCxnSpPr>
        <p:spPr bwMode="auto">
          <a:xfrm>
            <a:off x="1651000" y="5410200"/>
            <a:ext cx="3259904" cy="457200"/>
          </a:xfrm>
          <a:prstGeom prst="bentConnector3">
            <a:avLst>
              <a:gd name="adj1" fmla="val 50000"/>
            </a:avLst>
          </a:prstGeom>
          <a:noFill/>
          <a:ln w="889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51075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 bwMode="auto">
          <a:xfrm>
            <a:off x="62992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860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586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Child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2992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3860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6299200" y="3822700"/>
            <a:ext cx="508000" cy="965200"/>
            <a:chOff x="2006600" y="3822700"/>
            <a:chExt cx="508000" cy="96520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69" name="Rectangle 68"/>
          <p:cNvSpPr/>
          <p:nvPr/>
        </p:nvSpPr>
        <p:spPr bwMode="auto">
          <a:xfrm>
            <a:off x="20066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0934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660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Parent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102100" y="2893992"/>
            <a:ext cx="8088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stdin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20066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20934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38600" y="3371046"/>
            <a:ext cx="102217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7" name="Straight Arrow Connector 76"/>
          <p:cNvCxnSpPr>
            <a:stCxn id="74" idx="3"/>
            <a:endCxn id="76" idx="1"/>
          </p:cNvCxnSpPr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8" name="Group 77"/>
          <p:cNvGrpSpPr/>
          <p:nvPr/>
        </p:nvGrpSpPr>
        <p:grpSpPr>
          <a:xfrm>
            <a:off x="2006600" y="3822700"/>
            <a:ext cx="508000" cy="965200"/>
            <a:chOff x="2006600" y="3822700"/>
            <a:chExt cx="508000" cy="965200"/>
          </a:xfrm>
        </p:grpSpPr>
        <p:sp>
          <p:nvSpPr>
            <p:cNvPr id="79" name="Rectangle 78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81" name="Rectangle 80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761239" y="3822700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[0]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61239" y="4299754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[1]</a:t>
            </a:r>
          </a:p>
        </p:txBody>
      </p:sp>
      <p:cxnSp>
        <p:nvCxnSpPr>
          <p:cNvPr id="86" name="Straight Arrow Connector 85"/>
          <p:cNvCxnSpPr>
            <a:stCxn id="72" idx="3"/>
            <a:endCxn id="25" idx="1"/>
          </p:cNvCxnSpPr>
          <p:nvPr/>
        </p:nvCxnSpPr>
        <p:spPr bwMode="auto">
          <a:xfrm flipV="1">
            <a:off x="4910904" y="3124200"/>
            <a:ext cx="1388296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4181781" y="4094946"/>
            <a:ext cx="7291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pipe</a:t>
            </a:r>
          </a:p>
        </p:txBody>
      </p:sp>
      <p:cxnSp>
        <p:nvCxnSpPr>
          <p:cNvPr id="95" name="Straight Arrow Connector 94"/>
          <p:cNvCxnSpPr/>
          <p:nvPr/>
        </p:nvCxnSpPr>
        <p:spPr bwMode="auto">
          <a:xfrm flipV="1">
            <a:off x="2514600" y="4432300"/>
            <a:ext cx="1667181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4" idx="1"/>
          </p:cNvCxnSpPr>
          <p:nvPr/>
        </p:nvCxnSpPr>
        <p:spPr bwMode="auto">
          <a:xfrm flipH="1" flipV="1">
            <a:off x="2514600" y="4064000"/>
            <a:ext cx="1667181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38" idx="1"/>
          </p:cNvCxnSpPr>
          <p:nvPr/>
        </p:nvCxnSpPr>
        <p:spPr bwMode="auto">
          <a:xfrm flipH="1" flipV="1">
            <a:off x="4910904" y="4432300"/>
            <a:ext cx="1388296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0" name="Straight Arrow Connector 99"/>
          <p:cNvCxnSpPr>
            <a:stCxn id="94" idx="3"/>
            <a:endCxn id="36" idx="1"/>
          </p:cNvCxnSpPr>
          <p:nvPr/>
        </p:nvCxnSpPr>
        <p:spPr bwMode="auto">
          <a:xfrm flipV="1">
            <a:off x="4910904" y="4064000"/>
            <a:ext cx="1388296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45339" y="4941908"/>
            <a:ext cx="17853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</a:p>
          <a:p>
            <a:endParaRPr lang="en-US" sz="1600" b="1" dirty="0" smtClean="0">
              <a:solidFill>
                <a:srgbClr val="0000A2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 smtClean="0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 smtClean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]);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971872" y="5680572"/>
            <a:ext cx="17853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  <p:cxnSp>
        <p:nvCxnSpPr>
          <p:cNvPr id="43" name="Straight Arrow Connector 42"/>
          <p:cNvCxnSpPr>
            <a:stCxn id="94" idx="1"/>
            <a:endCxn id="69" idx="3"/>
          </p:cNvCxnSpPr>
          <p:nvPr/>
        </p:nvCxnSpPr>
        <p:spPr bwMode="auto">
          <a:xfrm flipH="1" flipV="1">
            <a:off x="2514600" y="3124200"/>
            <a:ext cx="1667181" cy="12092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stCxn id="31" idx="1"/>
            <a:endCxn id="94" idx="3"/>
          </p:cNvCxnSpPr>
          <p:nvPr/>
        </p:nvCxnSpPr>
        <p:spPr bwMode="auto">
          <a:xfrm flipH="1">
            <a:off x="4910904" y="3606800"/>
            <a:ext cx="1388296" cy="7266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5" name="Curved Connector 105"/>
          <p:cNvCxnSpPr/>
          <p:nvPr/>
        </p:nvCxnSpPr>
        <p:spPr bwMode="auto">
          <a:xfrm>
            <a:off x="1651000" y="5410200"/>
            <a:ext cx="3259904" cy="457200"/>
          </a:xfrm>
          <a:prstGeom prst="bentConnector3">
            <a:avLst>
              <a:gd name="adj1" fmla="val 50000"/>
            </a:avLst>
          </a:prstGeom>
          <a:noFill/>
          <a:ln w="889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35597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dream come true: </a:t>
            </a:r>
            <a:r>
              <a:rPr lang="en-US" dirty="0" err="1" smtClean="0"/>
              <a:t>ls</a:t>
            </a:r>
            <a:r>
              <a:rPr lang="en-US" dirty="0" smtClean="0"/>
              <a:t> | </a:t>
            </a:r>
            <a:r>
              <a:rPr lang="en-US" dirty="0" err="1" smtClean="0"/>
              <a:t>wc</a:t>
            </a:r>
            <a:r>
              <a:rPr lang="en-US" dirty="0" smtClean="0"/>
              <a:t> –l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 bwMode="auto">
          <a:xfrm>
            <a:off x="62992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860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586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Child (</a:t>
            </a:r>
            <a:r>
              <a:rPr lang="en-US" sz="2500" b="0" dirty="0" err="1" smtClean="0">
                <a:latin typeface="Gill Sans MT"/>
                <a:cs typeface="Gill Sans MT"/>
              </a:rPr>
              <a:t>ls</a:t>
            </a:r>
            <a:r>
              <a:rPr lang="en-US" sz="2500" b="0" dirty="0" smtClean="0">
                <a:latin typeface="Gill Sans MT"/>
                <a:cs typeface="Gill Sans MT"/>
              </a:rPr>
              <a:t>)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2992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3860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6299200" y="3822700"/>
            <a:ext cx="508000" cy="965200"/>
            <a:chOff x="2006600" y="3822700"/>
            <a:chExt cx="508000" cy="965200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69" name="Rectangle 68"/>
          <p:cNvSpPr/>
          <p:nvPr/>
        </p:nvSpPr>
        <p:spPr bwMode="auto">
          <a:xfrm>
            <a:off x="2006600" y="28829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093434" y="28829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0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66004" y="1549400"/>
            <a:ext cx="199696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Parent (</a:t>
            </a:r>
            <a:r>
              <a:rPr lang="en-US" sz="2500" b="0" dirty="0" err="1" smtClean="0">
                <a:latin typeface="Gill Sans MT"/>
                <a:cs typeface="Gill Sans MT"/>
              </a:rPr>
              <a:t>wc</a:t>
            </a:r>
            <a:r>
              <a:rPr lang="en-US" sz="2500" b="0" dirty="0" smtClean="0">
                <a:latin typeface="Gill Sans MT"/>
                <a:cs typeface="Gill Sans MT"/>
              </a:rPr>
              <a:t>)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file descriptor</a:t>
            </a:r>
          </a:p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table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4102100" y="2893992"/>
            <a:ext cx="8088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stdin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2006600" y="3365500"/>
            <a:ext cx="508000" cy="4826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2093434" y="3365500"/>
            <a:ext cx="3449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38600" y="3371046"/>
            <a:ext cx="102217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cxnSp>
        <p:nvCxnSpPr>
          <p:cNvPr id="77" name="Straight Arrow Connector 76"/>
          <p:cNvCxnSpPr>
            <a:stCxn id="74" idx="3"/>
            <a:endCxn id="76" idx="1"/>
          </p:cNvCxnSpPr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8" name="Group 77"/>
          <p:cNvGrpSpPr/>
          <p:nvPr/>
        </p:nvGrpSpPr>
        <p:grpSpPr>
          <a:xfrm>
            <a:off x="2006600" y="3822700"/>
            <a:ext cx="508000" cy="965200"/>
            <a:chOff x="2006600" y="3822700"/>
            <a:chExt cx="508000" cy="965200"/>
          </a:xfrm>
        </p:grpSpPr>
        <p:sp>
          <p:nvSpPr>
            <p:cNvPr id="79" name="Rectangle 78"/>
            <p:cNvSpPr/>
            <p:nvPr/>
          </p:nvSpPr>
          <p:spPr bwMode="auto">
            <a:xfrm>
              <a:off x="2006600" y="38227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093434" y="38227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2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  <p:sp>
          <p:nvSpPr>
            <p:cNvPr id="81" name="Rectangle 80"/>
            <p:cNvSpPr/>
            <p:nvPr/>
          </p:nvSpPr>
          <p:spPr bwMode="auto">
            <a:xfrm>
              <a:off x="2006600" y="4305300"/>
              <a:ext cx="508000" cy="482600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093434" y="4305300"/>
              <a:ext cx="34496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latin typeface="Gill Sans MT"/>
                  <a:cs typeface="Gill Sans MT"/>
                </a:rPr>
                <a:t>3</a:t>
              </a:r>
              <a:endParaRPr lang="en-US" sz="2500" b="0" dirty="0" smtClean="0">
                <a:latin typeface="Gill Sans MT"/>
                <a:cs typeface="Gill Sans MT"/>
              </a:endParaRP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761239" y="3822700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[0]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61239" y="4299754"/>
            <a:ext cx="10857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err="1" smtClean="0">
                <a:latin typeface="Gill Sans MT"/>
                <a:cs typeface="Gill Sans MT"/>
              </a:rPr>
              <a:t>pfds</a:t>
            </a:r>
            <a:r>
              <a:rPr lang="en-US" sz="2500" b="0" dirty="0" smtClean="0">
                <a:latin typeface="Gill Sans MT"/>
                <a:cs typeface="Gill Sans MT"/>
              </a:rPr>
              <a:t>[1]</a:t>
            </a:r>
          </a:p>
        </p:txBody>
      </p:sp>
      <p:cxnSp>
        <p:nvCxnSpPr>
          <p:cNvPr id="86" name="Straight Arrow Connector 85"/>
          <p:cNvCxnSpPr>
            <a:stCxn id="72" idx="3"/>
            <a:endCxn id="25" idx="1"/>
          </p:cNvCxnSpPr>
          <p:nvPr/>
        </p:nvCxnSpPr>
        <p:spPr bwMode="auto">
          <a:xfrm flipV="1">
            <a:off x="4910904" y="3124200"/>
            <a:ext cx="1388296" cy="8319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4" name="TextBox 93"/>
          <p:cNvSpPr txBox="1"/>
          <p:nvPr/>
        </p:nvSpPr>
        <p:spPr>
          <a:xfrm>
            <a:off x="4181781" y="4094946"/>
            <a:ext cx="7291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pipe</a:t>
            </a:r>
          </a:p>
        </p:txBody>
      </p:sp>
      <p:cxnSp>
        <p:nvCxnSpPr>
          <p:cNvPr id="96" name="Straight Arrow Connector 95"/>
          <p:cNvCxnSpPr>
            <a:stCxn id="94" idx="1"/>
          </p:cNvCxnSpPr>
          <p:nvPr/>
        </p:nvCxnSpPr>
        <p:spPr bwMode="auto">
          <a:xfrm flipH="1" flipV="1">
            <a:off x="2514600" y="4064000"/>
            <a:ext cx="1667181" cy="2694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38" idx="1"/>
          </p:cNvCxnSpPr>
          <p:nvPr/>
        </p:nvCxnSpPr>
        <p:spPr bwMode="auto">
          <a:xfrm flipH="1" flipV="1">
            <a:off x="4910904" y="4432300"/>
            <a:ext cx="1388296" cy="1143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45339" y="4941908"/>
            <a:ext cx="40017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</a:p>
          <a:p>
            <a:endParaRPr lang="en-US" sz="1600" b="1" dirty="0" smtClean="0">
              <a:solidFill>
                <a:srgbClr val="0000A2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 smtClean="0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 smtClean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]);</a:t>
            </a: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 smtClean="0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 smtClean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]);</a:t>
            </a:r>
          </a:p>
          <a:p>
            <a:r>
              <a:rPr lang="en-US" sz="1600" b="1" dirty="0" err="1" smtClean="0">
                <a:solidFill>
                  <a:srgbClr val="0000A2"/>
                </a:solidFill>
                <a:latin typeface="Monaco"/>
              </a:rPr>
              <a:t>execlp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 smtClean="0">
                <a:solidFill>
                  <a:srgbClr val="036A07"/>
                </a:solidFill>
                <a:latin typeface="Monaco"/>
              </a:rPr>
              <a:t>wc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 smtClean="0">
                <a:solidFill>
                  <a:srgbClr val="036A07"/>
                </a:solidFill>
                <a:latin typeface="Monaco"/>
              </a:rPr>
              <a:t>wc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"-l"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 smtClean="0">
                <a:solidFill>
                  <a:srgbClr val="585CF6"/>
                </a:solidFill>
                <a:latin typeface="Monaco"/>
              </a:rPr>
              <a:t>NULL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);</a:t>
            </a:r>
            <a:endParaRPr lang="en-US" sz="1600" b="1" dirty="0">
              <a:solidFill>
                <a:prstClr val="black"/>
              </a:solidFill>
              <a:latin typeface="Monaco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971872" y="5680572"/>
            <a:ext cx="338606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dup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srgbClr val="0000A2"/>
                </a:solidFill>
                <a:latin typeface="Monaco"/>
              </a:rPr>
              <a:t>close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r>
              <a:rPr lang="en-US" sz="1600" b="1" dirty="0" err="1" smtClean="0">
                <a:solidFill>
                  <a:srgbClr val="0000A2"/>
                </a:solidFill>
                <a:latin typeface="Monaco"/>
              </a:rPr>
              <a:t>execlp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ls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 err="1">
                <a:solidFill>
                  <a:srgbClr val="036A07"/>
                </a:solidFill>
                <a:latin typeface="Monaco"/>
              </a:rPr>
              <a:t>ls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585CF6"/>
                </a:solidFill>
                <a:latin typeface="Monaco"/>
              </a:rPr>
              <a:t>NULL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  <p:cxnSp>
        <p:nvCxnSpPr>
          <p:cNvPr id="43" name="Straight Arrow Connector 42"/>
          <p:cNvCxnSpPr>
            <a:stCxn id="94" idx="1"/>
            <a:endCxn id="69" idx="3"/>
          </p:cNvCxnSpPr>
          <p:nvPr/>
        </p:nvCxnSpPr>
        <p:spPr bwMode="auto">
          <a:xfrm flipH="1" flipV="1">
            <a:off x="2514600" y="3124200"/>
            <a:ext cx="1667181" cy="12092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43"/>
          <p:cNvCxnSpPr>
            <a:stCxn id="31" idx="1"/>
            <a:endCxn id="94" idx="3"/>
          </p:cNvCxnSpPr>
          <p:nvPr/>
        </p:nvCxnSpPr>
        <p:spPr bwMode="auto">
          <a:xfrm flipH="1">
            <a:off x="4910904" y="3606800"/>
            <a:ext cx="1388296" cy="72667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5" name="Straight Arrow Connector 44"/>
          <p:cNvCxnSpPr/>
          <p:nvPr/>
        </p:nvCxnSpPr>
        <p:spPr bwMode="auto">
          <a:xfrm flipV="1">
            <a:off x="4910904" y="3132519"/>
            <a:ext cx="1388296" cy="8319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6" name="Straight Arrow Connector 45"/>
          <p:cNvCxnSpPr/>
          <p:nvPr/>
        </p:nvCxnSpPr>
        <p:spPr bwMode="auto">
          <a:xfrm flipH="1">
            <a:off x="4910904" y="3606800"/>
            <a:ext cx="1388296" cy="726673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7" name="Straight Arrow Connector 46"/>
          <p:cNvCxnSpPr/>
          <p:nvPr/>
        </p:nvCxnSpPr>
        <p:spPr bwMode="auto">
          <a:xfrm flipH="1" flipV="1">
            <a:off x="2514600" y="3124200"/>
            <a:ext cx="1667181" cy="1209273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/>
          <p:nvPr/>
        </p:nvCxnSpPr>
        <p:spPr bwMode="auto">
          <a:xfrm>
            <a:off x="2514600" y="3606800"/>
            <a:ext cx="1524000" cy="2773"/>
          </a:xfrm>
          <a:prstGeom prst="straightConnector1">
            <a:avLst/>
          </a:prstGeom>
          <a:noFill/>
          <a:ln w="50800" cap="flat" cmpd="sng" algn="ctr">
            <a:solidFill>
              <a:srgbClr val="EF5B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9" name="Curved Connector 105"/>
          <p:cNvCxnSpPr/>
          <p:nvPr/>
        </p:nvCxnSpPr>
        <p:spPr bwMode="auto">
          <a:xfrm>
            <a:off x="1651000" y="5410200"/>
            <a:ext cx="3259904" cy="457200"/>
          </a:xfrm>
          <a:prstGeom prst="bentConnector3">
            <a:avLst>
              <a:gd name="adj1" fmla="val 50000"/>
            </a:avLst>
          </a:prstGeom>
          <a:noFill/>
          <a:ln w="889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99317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FIFOs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678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FIFOs</a:t>
            </a:r>
          </a:p>
        </p:txBody>
      </p:sp>
      <p:sp>
        <p:nvSpPr>
          <p:cNvPr id="45059" name="Content Placeholder 6"/>
          <p:cNvSpPr>
            <a:spLocks noGrp="1"/>
          </p:cNvSpPr>
          <p:nvPr>
            <p:ph idx="4294967295"/>
          </p:nvPr>
        </p:nvSpPr>
        <p:spPr>
          <a:xfrm>
            <a:off x="374091" y="1473200"/>
            <a:ext cx="8287309" cy="4114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2400" dirty="0"/>
              <a:t>A pipe disappears when no process has it open</a:t>
            </a:r>
          </a:p>
          <a:p>
            <a:r>
              <a:rPr lang="en-US" sz="2400" dirty="0"/>
              <a:t>FIFOs = </a:t>
            </a:r>
            <a:r>
              <a:rPr lang="en-US" sz="2400" dirty="0">
                <a:solidFill>
                  <a:srgbClr val="3333FF"/>
                </a:solidFill>
              </a:rPr>
              <a:t>named pipes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Special pipes that persist even after all the processes have closed them</a:t>
            </a:r>
          </a:p>
          <a:p>
            <a:pPr lvl="1"/>
            <a:r>
              <a:rPr lang="en-US" sz="2000" dirty="0"/>
              <a:t>Actually implemented as a file</a:t>
            </a:r>
          </a:p>
          <a:p>
            <a:pPr lvl="3"/>
            <a:endParaRPr lang="en-US" sz="1200" dirty="0">
              <a:latin typeface="Arial" charset="0"/>
            </a:endParaRPr>
          </a:p>
          <a:p>
            <a:pPr lvl="1">
              <a:buFont typeface="Wingdings" charset="0"/>
              <a:buNone/>
            </a:pPr>
            <a:r>
              <a:rPr lang="en-US" sz="1800" b="1" dirty="0">
                <a:latin typeface="Courier New" charset="0"/>
                <a:cs typeface="Courier New" charset="0"/>
              </a:rPr>
              <a:t>#include &lt;sys/</a:t>
            </a:r>
            <a:r>
              <a:rPr lang="en-US" sz="1800" b="1" dirty="0" err="1">
                <a:latin typeface="Courier New" charset="0"/>
                <a:cs typeface="Courier New" charset="0"/>
              </a:rPr>
              <a:t>types.h</a:t>
            </a:r>
            <a:r>
              <a:rPr lang="en-US" sz="1800" b="1" dirty="0">
                <a:latin typeface="Courier New" charset="0"/>
                <a:cs typeface="Courier New" charset="0"/>
              </a:rPr>
              <a:t>&gt; </a:t>
            </a:r>
          </a:p>
          <a:p>
            <a:pPr lvl="1">
              <a:buFont typeface="Wingdings" charset="0"/>
              <a:buNone/>
            </a:pPr>
            <a:r>
              <a:rPr lang="en-US" sz="1800" b="1" dirty="0">
                <a:latin typeface="Courier New" charset="0"/>
                <a:cs typeface="Courier New" charset="0"/>
              </a:rPr>
              <a:t>#include &lt;sys/</a:t>
            </a:r>
            <a:r>
              <a:rPr lang="en-US" sz="1800" b="1" dirty="0" err="1">
                <a:latin typeface="Courier New" charset="0"/>
                <a:cs typeface="Courier New" charset="0"/>
              </a:rPr>
              <a:t>stat.h</a:t>
            </a:r>
            <a:r>
              <a:rPr lang="en-US" sz="1800" b="1" dirty="0">
                <a:latin typeface="Courier New" charset="0"/>
                <a:cs typeface="Courier New" charset="0"/>
              </a:rPr>
              <a:t>&gt; </a:t>
            </a:r>
            <a:br>
              <a:rPr lang="en-US" sz="1800" b="1" dirty="0">
                <a:latin typeface="Courier New" charset="0"/>
                <a:cs typeface="Courier New" charset="0"/>
              </a:rPr>
            </a:br>
            <a:endParaRPr lang="en-US" sz="1800" b="1" dirty="0">
              <a:latin typeface="Courier New" charset="0"/>
              <a:cs typeface="Courier New" charset="0"/>
            </a:endParaRPr>
          </a:p>
          <a:p>
            <a:pPr lvl="1">
              <a:buFont typeface="Wingdings" charset="0"/>
              <a:buNone/>
            </a:pPr>
            <a:r>
              <a:rPr lang="en-US" sz="1800" b="1" dirty="0" err="1">
                <a:latin typeface="Courier New" charset="0"/>
                <a:cs typeface="Courier New" charset="0"/>
              </a:rPr>
              <a:t>int</a:t>
            </a:r>
            <a:r>
              <a:rPr lang="en-US" sz="1800" b="1" dirty="0">
                <a:latin typeface="Courier New" charset="0"/>
                <a:cs typeface="Courier New" charset="0"/>
              </a:rPr>
              <a:t> status; </a:t>
            </a:r>
          </a:p>
          <a:p>
            <a:pPr lvl="1">
              <a:buFont typeface="Wingdings" charset="0"/>
              <a:buNone/>
            </a:pPr>
            <a:r>
              <a:rPr lang="en-US" sz="1800" b="1" dirty="0">
                <a:latin typeface="Courier New" charset="0"/>
                <a:cs typeface="Courier New" charset="0"/>
              </a:rPr>
              <a:t>... </a:t>
            </a:r>
          </a:p>
          <a:p>
            <a:pPr lvl="1">
              <a:buFont typeface="Wingdings" charset="0"/>
              <a:buNone/>
            </a:pPr>
            <a:r>
              <a:rPr lang="en-US" sz="1800" b="1" dirty="0">
                <a:latin typeface="Courier New" charset="0"/>
                <a:cs typeface="Courier New" charset="0"/>
              </a:rPr>
              <a:t>status = </a:t>
            </a:r>
            <a:r>
              <a:rPr lang="en-US" sz="1800" b="1" dirty="0" err="1">
                <a:latin typeface="Courier New" charset="0"/>
                <a:cs typeface="Courier New" charset="0"/>
              </a:rPr>
              <a:t>mkfifo</a:t>
            </a:r>
            <a:r>
              <a:rPr lang="en-US" sz="1800" b="1" dirty="0">
                <a:latin typeface="Courier New" charset="0"/>
                <a:cs typeface="Courier New" charset="0"/>
              </a:rPr>
              <a:t>("/home/</a:t>
            </a:r>
            <a:r>
              <a:rPr lang="en-US" sz="1800" b="1" dirty="0" err="1">
                <a:latin typeface="Courier New" charset="0"/>
                <a:cs typeface="Courier New" charset="0"/>
              </a:rPr>
              <a:t>cnd</a:t>
            </a:r>
            <a:r>
              <a:rPr lang="en-US" sz="1800" b="1" dirty="0">
                <a:latin typeface="Courier New" charset="0"/>
                <a:cs typeface="Courier New" charset="0"/>
              </a:rPr>
              <a:t>/</a:t>
            </a:r>
            <a:r>
              <a:rPr lang="en-US" sz="1800" b="1" dirty="0" err="1">
                <a:latin typeface="Courier New" charset="0"/>
                <a:cs typeface="Courier New" charset="0"/>
              </a:rPr>
              <a:t>mod_done</a:t>
            </a:r>
            <a:r>
              <a:rPr lang="en-US" sz="1800" b="1" dirty="0">
                <a:latin typeface="Courier New" charset="0"/>
                <a:cs typeface="Courier New" charset="0"/>
              </a:rPr>
              <a:t>", </a:t>
            </a:r>
            <a:r>
              <a:rPr lang="en-US" sz="18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/* mode=</a:t>
            </a:r>
            <a:r>
              <a:rPr lang="en-US" sz="1800" b="1" dirty="0" smtClean="0">
                <a:solidFill>
                  <a:srgbClr val="FF0000"/>
                </a:solidFill>
                <a:latin typeface="Courier New" charset="0"/>
                <a:cs typeface="Courier New" charset="0"/>
              </a:rPr>
              <a:t>0644: </a:t>
            </a:r>
            <a:r>
              <a:rPr lang="en-US" sz="1800" b="1" dirty="0">
                <a:solidFill>
                  <a:srgbClr val="FF0000"/>
                </a:solidFill>
                <a:latin typeface="Courier New" charset="0"/>
                <a:cs typeface="Courier New" charset="0"/>
              </a:rPr>
              <a:t>*/</a:t>
            </a:r>
            <a:r>
              <a:rPr lang="en-US" sz="1800" b="1" dirty="0">
                <a:latin typeface="Courier New" charset="0"/>
                <a:cs typeface="Courier New" charset="0"/>
              </a:rPr>
              <a:t> </a:t>
            </a:r>
          </a:p>
          <a:p>
            <a:pPr lvl="1">
              <a:buFont typeface="Wingdings" charset="0"/>
              <a:buNone/>
            </a:pPr>
            <a:r>
              <a:rPr lang="en-US" sz="1800" b="1" dirty="0">
                <a:latin typeface="Courier New" charset="0"/>
                <a:cs typeface="Courier New" charset="0"/>
              </a:rPr>
              <a:t>              S_IWUSR | S_IRUSR | S_IRGRP | S_IROTH); </a:t>
            </a:r>
          </a:p>
        </p:txBody>
      </p:sp>
    </p:spTree>
    <p:extLst>
      <p:ext uri="{BB962C8B-B14F-4D97-AF65-F5344CB8AC3E}">
        <p14:creationId xmlns:p14="http://schemas.microsoft.com/office/powerpoint/2010/main" val="244045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/>
          <p:cNvSpPr/>
          <p:nvPr/>
        </p:nvSpPr>
        <p:spPr bwMode="auto">
          <a:xfrm>
            <a:off x="5543826" y="2330174"/>
            <a:ext cx="2374348" cy="141356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headEnd type="none" w="med" len="med"/>
            <a:tailEnd type="arrow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kinds of IPC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70" y="1689100"/>
            <a:ext cx="2794000" cy="3467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" y="1212046"/>
            <a:ext cx="182617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“Mind meld”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32174" y="1212046"/>
            <a:ext cx="213425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“Intermediary”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280" y="2928731"/>
            <a:ext cx="1155700" cy="660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03304" y="3589131"/>
            <a:ext cx="984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latin typeface="Gill Sans MT"/>
                <a:cs typeface="Gill Sans MT"/>
              </a:rPr>
              <a:t>Process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94175" y="2330174"/>
            <a:ext cx="5954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solidFill>
                  <a:schemeClr val="bg1"/>
                </a:solidFill>
                <a:latin typeface="Gill Sans MT"/>
                <a:cs typeface="Gill Sans MT"/>
              </a:rPr>
              <a:t>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28836" y="3589132"/>
            <a:ext cx="984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latin typeface="Gill Sans MT"/>
                <a:cs typeface="Gill Sans MT"/>
              </a:rPr>
              <a:t>Process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1010" y="5201486"/>
            <a:ext cx="3223959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Shared address space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latin typeface="Gill Sans MT"/>
                <a:cs typeface="Gill Sans MT"/>
              </a:rPr>
              <a:t>Shared memory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b="0" dirty="0" smtClean="0">
                <a:latin typeface="Gill Sans MT"/>
                <a:cs typeface="Gill Sans MT"/>
              </a:rPr>
              <a:t>Memory mapped files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70773" y="4549900"/>
            <a:ext cx="421308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dirty="0" smtClean="0">
                <a:latin typeface="Gill Sans MT"/>
                <a:cs typeface="Gill Sans MT"/>
              </a:rPr>
              <a:t>Message transported by OS from one address space to another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latin typeface="Gill Sans MT"/>
                <a:cs typeface="Gill Sans MT"/>
              </a:rPr>
              <a:t>Files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latin typeface="Gill Sans MT"/>
                <a:cs typeface="Gill Sans MT"/>
              </a:rPr>
              <a:t>Pipes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>
                <a:latin typeface="Gill Sans MT"/>
                <a:cs typeface="Gill Sans MT"/>
              </a:rPr>
              <a:t>FIFOs</a:t>
            </a:r>
            <a:endParaRPr lang="en-US" sz="2000" b="0" dirty="0" smtClean="0">
              <a:latin typeface="Gill Sans MT"/>
              <a:cs typeface="Gill Sans MT"/>
            </a:endParaRPr>
          </a:p>
        </p:txBody>
      </p:sp>
      <p:cxnSp>
        <p:nvCxnSpPr>
          <p:cNvPr id="18" name="Straight Arrow Connector 17"/>
          <p:cNvCxnSpPr>
            <a:stCxn id="11" idx="0"/>
            <a:endCxn id="8" idx="1"/>
          </p:cNvCxnSpPr>
          <p:nvPr/>
        </p:nvCxnSpPr>
        <p:spPr bwMode="auto">
          <a:xfrm flipV="1">
            <a:off x="5395637" y="3258931"/>
            <a:ext cx="745643" cy="3302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8" idx="3"/>
            <a:endCxn id="13" idx="0"/>
          </p:cNvCxnSpPr>
          <p:nvPr/>
        </p:nvCxnSpPr>
        <p:spPr bwMode="auto">
          <a:xfrm>
            <a:off x="7296980" y="3258931"/>
            <a:ext cx="824189" cy="330201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134125" y="6057899"/>
            <a:ext cx="1380976" cy="661825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 sz="1800"/>
          </a:p>
        </p:txBody>
      </p:sp>
      <p:sp>
        <p:nvSpPr>
          <p:cNvPr id="3" name="TextBox 2"/>
          <p:cNvSpPr txBox="1"/>
          <p:nvPr/>
        </p:nvSpPr>
        <p:spPr>
          <a:xfrm>
            <a:off x="6531668" y="6141152"/>
            <a:ext cx="94128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solidFill>
                  <a:srgbClr val="FF0000"/>
                </a:solidFill>
                <a:latin typeface="Gill Sans MT"/>
                <a:cs typeface="Gill Sans MT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89395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6" grpId="0"/>
      <p:bldP spid="7" grpId="0"/>
      <p:bldP spid="11" grpId="0"/>
      <p:bldP spid="12" grpId="0"/>
      <p:bldP spid="13" grpId="0"/>
      <p:bldP spid="14" grpId="0"/>
      <p:bldP spid="15" grpId="0"/>
      <p:bldP spid="16" grpId="1" animBg="1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Over a FIFO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4294967295"/>
          </p:nvPr>
        </p:nvSpPr>
        <p:spPr>
          <a:xfrm>
            <a:off x="949325" y="4800600"/>
            <a:ext cx="7661275" cy="12954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80000"/>
              </a:lnSpc>
            </a:pPr>
            <a:r>
              <a:rPr lang="en-US" sz="2000" dirty="0"/>
              <a:t>First </a:t>
            </a:r>
            <a:r>
              <a:rPr lang="en-US" sz="2000" b="1" dirty="0">
                <a:solidFill>
                  <a:srgbClr val="0000FF"/>
                </a:solidFill>
              </a:rPr>
              <a:t>open </a:t>
            </a:r>
            <a:r>
              <a:rPr lang="en-US" sz="2000" dirty="0"/>
              <a:t>blocks until second process opens the FIFO</a:t>
            </a:r>
          </a:p>
          <a:p>
            <a:pPr>
              <a:lnSpc>
                <a:spcPct val="80000"/>
              </a:lnSpc>
            </a:pPr>
            <a:r>
              <a:rPr lang="en-US" sz="2000" dirty="0"/>
              <a:t>Can use </a:t>
            </a:r>
            <a:r>
              <a:rPr lang="en-US" sz="2000" b="1" dirty="0">
                <a:solidFill>
                  <a:srgbClr val="0000FF"/>
                </a:solidFill>
              </a:rPr>
              <a:t>O_NONBLOCK</a:t>
            </a:r>
            <a:r>
              <a:rPr lang="en-US" sz="2000" dirty="0"/>
              <a:t> flag to make operations non-blocking</a:t>
            </a:r>
          </a:p>
          <a:p>
            <a:pPr>
              <a:lnSpc>
                <a:spcPct val="80000"/>
              </a:lnSpc>
            </a:pPr>
            <a:r>
              <a:rPr lang="en-US" sz="2000" dirty="0"/>
              <a:t>FIFO is persistent : can be used multiple times</a:t>
            </a:r>
          </a:p>
          <a:p>
            <a:pPr>
              <a:lnSpc>
                <a:spcPct val="80000"/>
              </a:lnSpc>
            </a:pPr>
            <a:r>
              <a:rPr lang="en-US" sz="2000" dirty="0"/>
              <a:t>Like pipes, OS ensures atomicity of writes and reads</a:t>
            </a:r>
          </a:p>
          <a:p>
            <a:endParaRPr lang="en-US" sz="2000" dirty="0"/>
          </a:p>
        </p:txBody>
      </p:sp>
      <p:sp>
        <p:nvSpPr>
          <p:cNvPr id="31749" name="Rectangle 6"/>
          <p:cNvSpPr>
            <a:spLocks noChangeArrowheads="1"/>
          </p:cNvSpPr>
          <p:nvPr/>
        </p:nvSpPr>
        <p:spPr bwMode="auto">
          <a:xfrm>
            <a:off x="1066800" y="16764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OS address </a:t>
            </a:r>
            <a:br>
              <a:rPr lang="en-US" sz="2000">
                <a:latin typeface="Gill Sans MT"/>
                <a:ea typeface="ＭＳ Ｐゴシック" pitchFamily="-112" charset="-128"/>
                <a:cs typeface="Gill Sans MT"/>
              </a:rPr>
            </a:b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space</a:t>
            </a:r>
          </a:p>
        </p:txBody>
      </p:sp>
      <p:sp>
        <p:nvSpPr>
          <p:cNvPr id="31750" name="Rectangle 8"/>
          <p:cNvSpPr>
            <a:spLocks noChangeArrowheads="1"/>
          </p:cNvSpPr>
          <p:nvPr/>
        </p:nvSpPr>
        <p:spPr bwMode="auto">
          <a:xfrm>
            <a:off x="1524000" y="2044700"/>
            <a:ext cx="2057400" cy="1947863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defRPr/>
            </a:pPr>
            <a:endParaRPr lang="en-US" sz="2000">
              <a:latin typeface="Gill Sans MT"/>
              <a:ea typeface="ＭＳ Ｐゴシック" pitchFamily="-112" charset="-128"/>
              <a:cs typeface="Gill Sans MT"/>
            </a:endParaRPr>
          </a:p>
        </p:txBody>
      </p:sp>
      <p:sp>
        <p:nvSpPr>
          <p:cNvPr id="31751" name="Rectangle 10"/>
          <p:cNvSpPr>
            <a:spLocks noChangeArrowheads="1"/>
          </p:cNvSpPr>
          <p:nvPr/>
        </p:nvSpPr>
        <p:spPr bwMode="auto">
          <a:xfrm>
            <a:off x="5943600" y="2044700"/>
            <a:ext cx="2057400" cy="1947863"/>
          </a:xfrm>
          <a:prstGeom prst="rect">
            <a:avLst/>
          </a:prstGeom>
          <a:solidFill>
            <a:srgbClr val="66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en-US" sz="2000">
              <a:latin typeface="Gill Sans MT"/>
              <a:ea typeface="ＭＳ Ｐゴシック" pitchFamily="-112" charset="-128"/>
              <a:cs typeface="Gill Sans MT"/>
            </a:endParaRPr>
          </a:p>
        </p:txBody>
      </p:sp>
      <p:sp>
        <p:nvSpPr>
          <p:cNvPr id="31752" name="Text Box 11"/>
          <p:cNvSpPr txBox="1">
            <a:spLocks noChangeArrowheads="1"/>
          </p:cNvSpPr>
          <p:nvPr/>
        </p:nvSpPr>
        <p:spPr bwMode="auto">
          <a:xfrm>
            <a:off x="1910765" y="4017963"/>
            <a:ext cx="120132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Process A</a:t>
            </a:r>
          </a:p>
        </p:txBody>
      </p:sp>
      <p:sp>
        <p:nvSpPr>
          <p:cNvPr id="31753" name="Text Box 12"/>
          <p:cNvSpPr txBox="1">
            <a:spLocks noChangeArrowheads="1"/>
          </p:cNvSpPr>
          <p:nvPr/>
        </p:nvSpPr>
        <p:spPr bwMode="auto">
          <a:xfrm>
            <a:off x="6413415" y="3992563"/>
            <a:ext cx="120031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Process B</a:t>
            </a:r>
          </a:p>
        </p:txBody>
      </p:sp>
      <p:sp>
        <p:nvSpPr>
          <p:cNvPr id="31754" name="Text Box 14"/>
          <p:cNvSpPr txBox="1">
            <a:spLocks noChangeArrowheads="1"/>
          </p:cNvSpPr>
          <p:nvPr/>
        </p:nvSpPr>
        <p:spPr bwMode="auto">
          <a:xfrm>
            <a:off x="1905000" y="2209800"/>
            <a:ext cx="12954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Private address space</a:t>
            </a:r>
          </a:p>
        </p:txBody>
      </p:sp>
      <p:sp>
        <p:nvSpPr>
          <p:cNvPr id="31755" name="Text Box 15"/>
          <p:cNvSpPr txBox="1">
            <a:spLocks noChangeArrowheads="1"/>
          </p:cNvSpPr>
          <p:nvPr/>
        </p:nvSpPr>
        <p:spPr bwMode="auto">
          <a:xfrm>
            <a:off x="6324600" y="2286000"/>
            <a:ext cx="12954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2000">
                <a:latin typeface="Gill Sans MT"/>
                <a:ea typeface="ＭＳ Ｐゴシック" pitchFamily="-112" charset="-128"/>
                <a:cs typeface="Gill Sans MT"/>
              </a:rPr>
              <a:t>Private address space</a:t>
            </a:r>
          </a:p>
        </p:txBody>
      </p:sp>
      <p:sp>
        <p:nvSpPr>
          <p:cNvPr id="31756" name="Can 16"/>
          <p:cNvSpPr>
            <a:spLocks/>
          </p:cNvSpPr>
          <p:nvPr/>
        </p:nvSpPr>
        <p:spPr bwMode="auto">
          <a:xfrm rot="-5400000">
            <a:off x="4606925" y="2514600"/>
            <a:ext cx="304800" cy="2438400"/>
          </a:xfrm>
          <a:prstGeom prst="can">
            <a:avLst>
              <a:gd name="adj" fmla="val 25000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 eaLnBrk="0" hangingPunct="0">
              <a:defRPr/>
            </a:pPr>
            <a:endParaRPr lang="en-US" sz="2000">
              <a:latin typeface="Gill Sans MT"/>
              <a:ea typeface="ＭＳ Ｐゴシック" pitchFamily="-112" charset="-128"/>
              <a:cs typeface="Gill Sans MT"/>
            </a:endParaRPr>
          </a:p>
        </p:txBody>
      </p:sp>
      <p:sp>
        <p:nvSpPr>
          <p:cNvPr id="31757" name="Vertical Scroll 13"/>
          <p:cNvSpPr>
            <a:spLocks noChangeArrowheads="1"/>
          </p:cNvSpPr>
          <p:nvPr/>
        </p:nvSpPr>
        <p:spPr bwMode="auto">
          <a:xfrm>
            <a:off x="4343400" y="4038600"/>
            <a:ext cx="838200" cy="533400"/>
          </a:xfrm>
          <a:prstGeom prst="verticalScroll">
            <a:avLst>
              <a:gd name="adj" fmla="val 12500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 eaLnBrk="0" hangingPunct="0">
              <a:defRPr/>
            </a:pPr>
            <a:endParaRPr lang="en-US" sz="2000">
              <a:latin typeface="Gill Sans MT"/>
              <a:ea typeface="ＭＳ Ｐゴシック" pitchFamily="-112" charset="-128"/>
              <a:cs typeface="Gill Sans MT"/>
            </a:endParaRPr>
          </a:p>
        </p:txBody>
      </p:sp>
      <p:cxnSp>
        <p:nvCxnSpPr>
          <p:cNvPr id="46094" name="Straight Connector 15"/>
          <p:cNvCxnSpPr>
            <a:cxnSpLocks noChangeShapeType="1"/>
            <a:stCxn id="31756" idx="2"/>
            <a:endCxn id="31757" idx="0"/>
          </p:cNvCxnSpPr>
          <p:nvPr/>
        </p:nvCxnSpPr>
        <p:spPr bwMode="auto">
          <a:xfrm rot="16200000" flipH="1">
            <a:off x="4684713" y="3960812"/>
            <a:ext cx="152400" cy="3175"/>
          </a:xfrm>
          <a:prstGeom prst="line">
            <a:avLst/>
          </a:prstGeom>
          <a:noFill/>
          <a:ln w="38100">
            <a:solidFill>
              <a:srgbClr val="CC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126066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 Example: Producer-Consumer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4294967295"/>
          </p:nvPr>
        </p:nvSpPr>
        <p:spPr>
          <a:xfrm>
            <a:off x="949325" y="1981200"/>
            <a:ext cx="7661275" cy="41148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Producer </a:t>
            </a:r>
          </a:p>
          <a:p>
            <a:pPr lvl="1"/>
            <a:r>
              <a:rPr lang="en-US" dirty="0"/>
              <a:t>Writes to </a:t>
            </a:r>
            <a:r>
              <a:rPr lang="en-US" dirty="0" smtClean="0"/>
              <a:t>FIFO</a:t>
            </a:r>
            <a:endParaRPr lang="en-US" dirty="0"/>
          </a:p>
          <a:p>
            <a:r>
              <a:rPr lang="en-US" dirty="0"/>
              <a:t>Consumer </a:t>
            </a:r>
          </a:p>
          <a:p>
            <a:pPr lvl="1"/>
            <a:r>
              <a:rPr lang="en-US" dirty="0"/>
              <a:t>Reads from </a:t>
            </a:r>
            <a:r>
              <a:rPr lang="en-US" dirty="0" smtClean="0"/>
              <a:t>FIFO</a:t>
            </a:r>
            <a:endParaRPr lang="en-US" dirty="0"/>
          </a:p>
          <a:p>
            <a:pPr lvl="1"/>
            <a:r>
              <a:rPr lang="en-US" dirty="0"/>
              <a:t>Outputs data to file</a:t>
            </a:r>
          </a:p>
          <a:p>
            <a:r>
              <a:rPr lang="en-US" dirty="0" smtClean="0"/>
              <a:t>FIFO ensures </a:t>
            </a:r>
            <a:r>
              <a:rPr lang="en-US" dirty="0"/>
              <a:t>atomicity of write</a:t>
            </a:r>
          </a:p>
        </p:txBody>
      </p:sp>
    </p:spTree>
    <p:extLst>
      <p:ext uri="{BB962C8B-B14F-4D97-AF65-F5344CB8AC3E}">
        <p14:creationId xmlns:p14="http://schemas.microsoft.com/office/powerpoint/2010/main" val="3319817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 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4091" y="1651000"/>
            <a:ext cx="8311289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errno.h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fcntl.h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stdio.h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stdlib.h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unistd.h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&lt;sys/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stat.h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&gt;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#include "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restart.h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"</a:t>
            </a:r>
          </a:p>
          <a:p>
            <a:pPr>
              <a:buFont typeface="Wingdings" charset="0"/>
              <a:buNone/>
            </a:pPr>
            <a:endParaRPr lang="en-US" sz="1600" b="1" dirty="0">
              <a:latin typeface="Courier New Bold" charset="0"/>
              <a:cs typeface="Courier New Bold" charset="0"/>
              <a:sym typeface="Courier New Bold" charset="0"/>
            </a:endParaRPr>
          </a:p>
          <a:p>
            <a:pPr>
              <a:buFont typeface="Wingdings" charset="0"/>
              <a:buNone/>
            </a:pP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int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main (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int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argc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, char *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argv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[]) {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int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requestfd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;            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if (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argc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!= 2) { </a:t>
            </a:r>
            <a:r>
              <a:rPr lang="en-US" sz="1600" b="1" dirty="0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/* name of consumer </a:t>
            </a:r>
            <a:r>
              <a:rPr lang="en-US" sz="1600" b="1" dirty="0" err="1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fifo</a:t>
            </a:r>
            <a:r>
              <a:rPr lang="en-US" sz="1600" b="1" dirty="0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 on the command line */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fprintf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(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stderr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, "Usage: %s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fifoname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&gt;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logfile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\n",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argv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[0]);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return 1; 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}              </a:t>
            </a:r>
          </a:p>
          <a:p>
            <a:endParaRPr lang="en-US" sz="1600" b="0" dirty="0" err="1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62960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 Example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78997" y="1574800"/>
            <a:ext cx="7467600" cy="18288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ＭＳ Ｐゴシック" pitchFamily="-112" charset="-128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78997" y="3568699"/>
            <a:ext cx="7467600" cy="203797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ＭＳ Ｐゴシック" pitchFamily="-112" charset="-128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4091" y="1574800"/>
            <a:ext cx="757250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charset="0"/>
              <a:buNone/>
            </a:pPr>
            <a:r>
              <a:rPr lang="en-US" sz="1600" b="1" dirty="0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 /* create a named pipe to handle incoming requests */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if ((</a:t>
            </a:r>
            <a:r>
              <a:rPr lang="en-US" sz="1600" b="1" dirty="0" err="1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mkfifo</a:t>
            </a:r>
            <a:r>
              <a:rPr lang="en-US" sz="1600" b="1" dirty="0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(</a:t>
            </a:r>
            <a:r>
              <a:rPr lang="en-US" sz="1600" b="1" dirty="0" err="1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argv</a:t>
            </a:r>
            <a:r>
              <a:rPr lang="en-US" sz="1600" b="1" dirty="0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[1], S_IRWXU | S_IWGRP| S_IWOTH)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== -1) 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  &amp;&amp; (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errno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!= EEXIST))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{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perror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("Server failed to create a FIFO");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return 1; 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}                  </a:t>
            </a:r>
          </a:p>
          <a:p>
            <a:pPr>
              <a:buFont typeface="Wingdings" charset="0"/>
              <a:buNone/>
            </a:pPr>
            <a:endParaRPr lang="en-US" sz="1600" b="1" dirty="0">
              <a:latin typeface="Courier New Bold" charset="0"/>
              <a:cs typeface="Courier New Bold" charset="0"/>
              <a:sym typeface="Courier New Bold" charset="0"/>
            </a:endParaRPr>
          </a:p>
          <a:p>
            <a:pPr>
              <a:buFont typeface="Wingdings" charset="0"/>
              <a:buNone/>
            </a:pPr>
            <a:r>
              <a:rPr lang="en-US" sz="1600" b="1" dirty="0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  /* open a read/write communication endpoint to the pipe */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if ((</a:t>
            </a:r>
            <a:r>
              <a:rPr lang="en-US" sz="1600" b="1" dirty="0" err="1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requestfd</a:t>
            </a:r>
            <a:r>
              <a:rPr lang="en-US" sz="1600" b="1" dirty="0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 = open(</a:t>
            </a:r>
            <a:r>
              <a:rPr lang="en-US" sz="1600" b="1" dirty="0" err="1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argv</a:t>
            </a:r>
            <a:r>
              <a:rPr lang="en-US" sz="1600" b="1" dirty="0">
                <a:solidFill>
                  <a:srgbClr val="0000FF"/>
                </a:solidFill>
                <a:latin typeface="Courier New Bold" charset="0"/>
                <a:cs typeface="Courier New Bold" charset="0"/>
                <a:sym typeface="Courier New Bold" charset="0"/>
              </a:rPr>
              <a:t>[1], O_RDWR)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) == -1) {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</a:t>
            </a:r>
            <a:r>
              <a:rPr lang="en-US" sz="1600" b="1" dirty="0" err="1">
                <a:latin typeface="Courier New Bold" charset="0"/>
                <a:cs typeface="Courier New Bold" charset="0"/>
                <a:sym typeface="Courier New Bold" charset="0"/>
              </a:rPr>
              <a:t>perror</a:t>
            </a: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("Server failed to open its FIFO");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  return 1;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}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solidFill>
                  <a:srgbClr val="FF0000"/>
                </a:solidFill>
                <a:latin typeface="Courier New Bold" charset="0"/>
                <a:cs typeface="Courier New Bold" charset="0"/>
                <a:sym typeface="Courier New Bold" charset="0"/>
              </a:rPr>
              <a:t>  /* Write to pipe like you would to a file */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  ...</a:t>
            </a:r>
          </a:p>
          <a:p>
            <a:pPr>
              <a:buFont typeface="Wingdings" charset="0"/>
              <a:buNone/>
            </a:pPr>
            <a:r>
              <a:rPr lang="en-US" sz="1600" b="1" dirty="0">
                <a:latin typeface="Courier New Bold" charset="0"/>
                <a:cs typeface="Courier New Bold" charset="0"/>
                <a:sym typeface="Courier New Bold" charset="0"/>
              </a:rPr>
              <a:t>}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158651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there are multiple producers?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Multiple children to compute in parallel; wait for output from any</a:t>
            </a:r>
          </a:p>
          <a:p>
            <a:pPr lvl="1"/>
            <a:r>
              <a:rPr lang="en-US" dirty="0" smtClean="0"/>
              <a:t>Network server connected to many clients; take action as soon as any one of them sends data</a:t>
            </a:r>
          </a:p>
          <a:p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Can use read / write </a:t>
            </a:r>
            <a:r>
              <a:rPr lang="en-US" dirty="0" err="1" smtClean="0"/>
              <a:t>scanf</a:t>
            </a:r>
            <a:r>
              <a:rPr lang="en-US" dirty="0" smtClean="0"/>
              <a:t>, but ..... problem?</a:t>
            </a:r>
          </a:p>
          <a:p>
            <a:pPr lvl="1"/>
            <a:r>
              <a:rPr lang="en-US" dirty="0" smtClean="0"/>
              <a:t>Blocks waiting for that one file, even if another has data ready &amp; waiting!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Need a way to </a:t>
            </a:r>
            <a:r>
              <a:rPr lang="en-US" dirty="0" smtClean="0">
                <a:solidFill>
                  <a:srgbClr val="EF5B00"/>
                </a:solidFill>
              </a:rPr>
              <a:t>wait for any one of a set of events</a:t>
            </a:r>
            <a:r>
              <a:rPr lang="en-US" dirty="0" smtClean="0"/>
              <a:t> to happen</a:t>
            </a:r>
          </a:p>
          <a:p>
            <a:pPr lvl="1"/>
            <a:r>
              <a:rPr lang="en-US" dirty="0" smtClean="0"/>
              <a:t>Something similar to wait() to wait for any child to finish, but for events on file descriptors</a:t>
            </a:r>
          </a:p>
        </p:txBody>
      </p:sp>
    </p:spTree>
    <p:extLst>
      <p:ext uri="{BB962C8B-B14F-4D97-AF65-F5344CB8AC3E}">
        <p14:creationId xmlns:p14="http://schemas.microsoft.com/office/powerpoint/2010/main" val="589789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points to remember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Pipes and FIFOs enable IPC through messaging</a:t>
            </a:r>
          </a:p>
          <a:p>
            <a:pPr lvl="1"/>
            <a:r>
              <a:rPr lang="en-US" dirty="0" smtClean="0"/>
              <a:t>“unnamed” (Pipes) or “named” (FIFOs)</a:t>
            </a:r>
          </a:p>
          <a:p>
            <a:r>
              <a:rPr lang="en-US" dirty="0" smtClean="0"/>
              <a:t>OS takes care of synchronization for you!</a:t>
            </a:r>
          </a:p>
          <a:p>
            <a:pPr lvl="1"/>
            <a:r>
              <a:rPr lang="en-US" dirty="0" smtClean="0"/>
              <a:t>Assuming one process writes, and one process reads</a:t>
            </a:r>
          </a:p>
          <a:p>
            <a:pPr lvl="1"/>
            <a:r>
              <a:rPr lang="en-US" dirty="0" smtClean="0"/>
              <a:t>No need to worry about when you read or write, even though behind the scenes there’s a shared data structure</a:t>
            </a:r>
          </a:p>
          <a:p>
            <a:r>
              <a:rPr lang="en-US" dirty="0" smtClean="0"/>
              <a:t>FIFOs use the </a:t>
            </a:r>
            <a:r>
              <a:rPr lang="en-US" dirty="0" err="1" smtClean="0"/>
              <a:t>filesystem</a:t>
            </a:r>
            <a:r>
              <a:rPr lang="en-US" dirty="0" smtClean="0"/>
              <a:t> interface for a nontraditional file</a:t>
            </a:r>
          </a:p>
          <a:p>
            <a:endParaRPr lang="en-US" dirty="0"/>
          </a:p>
          <a:p>
            <a:r>
              <a:rPr lang="en-US" dirty="0" smtClean="0"/>
              <a:t>Next: need a way to receive notifications of events on pipes/FIFOs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683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2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057400"/>
            <a:ext cx="3924300" cy="136207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Pipes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19244" y="6452175"/>
            <a:ext cx="2967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Gill Sans MT"/>
                <a:cs typeface="Gill Sans MT"/>
              </a:rPr>
              <a:t>photo: </a:t>
            </a:r>
            <a:r>
              <a:rPr lang="en-US" sz="1000" dirty="0" err="1" smtClean="0">
                <a:solidFill>
                  <a:schemeClr val="bg1"/>
                </a:solidFill>
                <a:latin typeface="Gill Sans MT"/>
                <a:cs typeface="Gill Sans MT"/>
              </a:rPr>
              <a:t>autowitch</a:t>
            </a:r>
            <a:endParaRPr lang="en-US" sz="1000" dirty="0" smtClean="0">
              <a:solidFill>
                <a:schemeClr val="bg1"/>
              </a:solidFill>
              <a:latin typeface="Gill Sans MT"/>
              <a:cs typeface="Gill Sans MT"/>
            </a:endParaRPr>
          </a:p>
          <a:p>
            <a:pPr algn="r"/>
            <a:r>
              <a:rPr lang="en-US" sz="1000" dirty="0">
                <a:solidFill>
                  <a:schemeClr val="bg1"/>
                </a:solidFill>
                <a:latin typeface="Gill Sans MT"/>
                <a:cs typeface="Gill Sans MT"/>
              </a:rPr>
              <a:t>http://</a:t>
            </a:r>
            <a:r>
              <a:rPr lang="en-US" sz="1000" dirty="0" err="1">
                <a:solidFill>
                  <a:schemeClr val="bg1"/>
                </a:solidFill>
                <a:latin typeface="Gill Sans MT"/>
                <a:cs typeface="Gill Sans MT"/>
              </a:rPr>
              <a:t>www.flickr.com</a:t>
            </a:r>
            <a:r>
              <a:rPr lang="en-US" sz="1000" dirty="0">
                <a:solidFill>
                  <a:schemeClr val="bg1"/>
                </a:solidFill>
                <a:latin typeface="Gill Sans MT"/>
                <a:cs typeface="Gill Sans MT"/>
              </a:rPr>
              <a:t>/photos/</a:t>
            </a:r>
            <a:r>
              <a:rPr lang="en-US" sz="1000" dirty="0" err="1">
                <a:solidFill>
                  <a:schemeClr val="bg1"/>
                </a:solidFill>
                <a:latin typeface="Gill Sans MT"/>
                <a:cs typeface="Gill Sans MT"/>
              </a:rPr>
              <a:t>autowitch</a:t>
            </a:r>
            <a:r>
              <a:rPr lang="en-US" sz="1000" dirty="0">
                <a:solidFill>
                  <a:schemeClr val="bg1"/>
                </a:solidFill>
                <a:latin typeface="Gill Sans MT"/>
                <a:cs typeface="Gill Sans MT"/>
              </a:rPr>
              <a:t>/2098428964/</a:t>
            </a:r>
            <a:endParaRPr lang="en-US" sz="1000" b="0" dirty="0" smtClean="0">
              <a:solidFill>
                <a:schemeClr val="bg1"/>
              </a:solidFill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49234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72188"/>
          </a:xfrm>
          <a:prstGeom prst="rect">
            <a:avLst/>
          </a:prstGeom>
        </p:spPr>
      </p:pic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228600" y="894655"/>
            <a:ext cx="22479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500" dirty="0" smtClean="0">
                <a:solidFill>
                  <a:schemeClr val="bg1"/>
                </a:solidFill>
                <a:latin typeface="Gill Sans MT"/>
                <a:ea typeface="ＭＳ Ｐゴシック" pitchFamily="-112" charset="-128"/>
                <a:cs typeface="Gill Sans MT"/>
              </a:rPr>
              <a:t>Process 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24200" y="24638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81400" y="24638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38600" y="24638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5800" y="24638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53000" y="24638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31800" y="2374900"/>
            <a:ext cx="6985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6600" y="2593975"/>
            <a:ext cx="6985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65200" y="2374900"/>
            <a:ext cx="6985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93800" y="2593975"/>
            <a:ext cx="6985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98600" y="2374900"/>
            <a:ext cx="6985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51600" y="23876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56400" y="2606675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985000" y="23876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13600" y="2606675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518400" y="2387600"/>
            <a:ext cx="647700" cy="24622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wrap="squar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en-US" sz="1600" dirty="0">
                <a:latin typeface="Gill Sans MT"/>
                <a:ea typeface="ＭＳ Ｐゴシック" pitchFamily="-112" charset="-128"/>
                <a:cs typeface="Gill Sans MT"/>
              </a:rPr>
              <a:t>msg</a:t>
            </a:r>
          </a:p>
        </p:txBody>
      </p: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6200816" y="894764"/>
            <a:ext cx="22479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500" dirty="0" smtClean="0">
                <a:solidFill>
                  <a:schemeClr val="bg1"/>
                </a:solidFill>
                <a:latin typeface="Gill Sans MT"/>
                <a:ea typeface="ＭＳ Ｐゴシック" pitchFamily="-112" charset="-128"/>
                <a:cs typeface="Gill Sans MT"/>
              </a:rPr>
              <a:t>Process B</a:t>
            </a:r>
          </a:p>
        </p:txBody>
      </p:sp>
      <p:sp>
        <p:nvSpPr>
          <p:cNvPr id="27" name="Text Box 14"/>
          <p:cNvSpPr txBox="1">
            <a:spLocks noChangeArrowheads="1"/>
          </p:cNvSpPr>
          <p:nvPr/>
        </p:nvSpPr>
        <p:spPr bwMode="auto">
          <a:xfrm>
            <a:off x="3239167" y="1133182"/>
            <a:ext cx="22479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500" dirty="0" smtClean="0">
                <a:solidFill>
                  <a:schemeClr val="bg1"/>
                </a:solidFill>
                <a:latin typeface="Gill Sans MT"/>
                <a:ea typeface="ＭＳ Ｐゴシック" pitchFamily="-112" charset="-128"/>
                <a:cs typeface="Gill Sans MT"/>
              </a:rPr>
              <a:t>Operating System</a:t>
            </a:r>
          </a:p>
        </p:txBody>
      </p:sp>
      <p:sp>
        <p:nvSpPr>
          <p:cNvPr id="28" name="Text Box 14"/>
          <p:cNvSpPr txBox="1">
            <a:spLocks noChangeArrowheads="1"/>
          </p:cNvSpPr>
          <p:nvPr/>
        </p:nvSpPr>
        <p:spPr bwMode="auto">
          <a:xfrm>
            <a:off x="228600" y="3215982"/>
            <a:ext cx="22479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000" dirty="0" smtClean="0">
                <a:solidFill>
                  <a:schemeClr val="bg1"/>
                </a:solidFill>
                <a:latin typeface="Gill Sans MT"/>
                <a:ea typeface="ＭＳ Ｐゴシック" pitchFamily="-112" charset="-128"/>
                <a:cs typeface="Gill Sans MT"/>
              </a:rPr>
              <a:t>private address space</a:t>
            </a:r>
          </a:p>
        </p:txBody>
      </p:sp>
      <p:sp>
        <p:nvSpPr>
          <p:cNvPr id="29" name="Text Box 14"/>
          <p:cNvSpPr txBox="1">
            <a:spLocks noChangeArrowheads="1"/>
          </p:cNvSpPr>
          <p:nvPr/>
        </p:nvSpPr>
        <p:spPr bwMode="auto">
          <a:xfrm>
            <a:off x="6200816" y="3215982"/>
            <a:ext cx="22479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000" dirty="0" smtClean="0">
                <a:solidFill>
                  <a:schemeClr val="bg1"/>
                </a:solidFill>
                <a:latin typeface="Gill Sans MT"/>
                <a:ea typeface="ＭＳ Ｐゴシック" pitchFamily="-112" charset="-128"/>
                <a:cs typeface="Gill Sans MT"/>
              </a:rPr>
              <a:t>private address space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150076" y="6453188"/>
            <a:ext cx="2736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photo: </a:t>
            </a:r>
            <a:r>
              <a:rPr lang="en-US" sz="1000" dirty="0" err="1" smtClean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theilr</a:t>
            </a:r>
            <a:endParaRPr lang="en-US" sz="1000" dirty="0" smtClean="0">
              <a:solidFill>
                <a:schemeClr val="bg1">
                  <a:lumMod val="75000"/>
                </a:schemeClr>
              </a:solidFill>
              <a:latin typeface="Gill Sans MT"/>
              <a:cs typeface="Gill Sans MT"/>
            </a:endParaRPr>
          </a:p>
          <a:p>
            <a:pPr algn="r"/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http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://</a:t>
            </a:r>
            <a:r>
              <a:rPr lang="en-US" sz="1000" dirty="0" err="1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www.flickr.com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/photos/</a:t>
            </a:r>
            <a:r>
              <a:rPr lang="en-US" sz="1000" dirty="0" err="1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theilr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Gill Sans MT"/>
                <a:cs typeface="Gill Sans MT"/>
              </a:rPr>
              <a:t>/4283377543/</a:t>
            </a:r>
            <a:endParaRPr lang="en-US" sz="1000" b="0" dirty="0" smtClean="0">
              <a:solidFill>
                <a:schemeClr val="bg1">
                  <a:lumMod val="75000"/>
                </a:schemeClr>
              </a:solidFill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846301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"/>
                            </p:stCondLst>
                            <p:childTnLst>
                              <p:par>
                                <p:cTn id="2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"/>
                            </p:stCondLst>
                            <p:childTnLst>
                              <p:par>
                                <p:cTn id="47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"/>
                            </p:stCondLst>
                            <p:childTnLst>
                              <p:par>
                                <p:cTn id="59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 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4091" y="1498600"/>
            <a:ext cx="5848677" cy="50167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 smtClean="0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 smtClean="0">
                <a:solidFill>
                  <a:srgbClr val="0000FF"/>
                </a:solidFill>
                <a:latin typeface="Monaco"/>
              </a:rPr>
              <a:t>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main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void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 err="1">
                <a:solidFill>
                  <a:srgbClr val="0000FF"/>
                </a:solidFill>
                <a:latin typeface="Monaco"/>
              </a:rPr>
              <a:t>int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2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  <a:br>
              <a:rPr lang="en-US" sz="1600" b="1" dirty="0" smtClean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 smtClean="0">
                <a:solidFill>
                  <a:srgbClr val="0000FF"/>
                </a:solidFill>
                <a:latin typeface="Monaco"/>
              </a:rPr>
              <a:t>char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buf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30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if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(!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fork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()) 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3C4C72"/>
                </a:solidFill>
                <a:latin typeface="Monaco"/>
              </a:rPr>
              <a:t>printf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 CHILD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: writing to pipe</a:t>
            </a:r>
            <a:r>
              <a:rPr lang="en-US" sz="1600" b="1" dirty="0">
                <a:solidFill>
                  <a:srgbClr val="26B31A"/>
                </a:solidFill>
                <a:latin typeface="Monaco"/>
              </a:rPr>
              <a:t>\n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write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], 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"test"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5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3C4C72"/>
                </a:solidFill>
                <a:latin typeface="Monaco"/>
              </a:rPr>
              <a:t>printf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smtClean="0">
                <a:solidFill>
                  <a:srgbClr val="036A07"/>
                </a:solidFill>
                <a:latin typeface="Monaco"/>
              </a:rPr>
              <a:t>" CHILD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: exiting</a:t>
            </a:r>
            <a:r>
              <a:rPr lang="en-US" sz="1600" b="1" dirty="0">
                <a:solidFill>
                  <a:srgbClr val="26B31A"/>
                </a:solidFill>
                <a:latin typeface="Monaco"/>
              </a:rPr>
              <a:t>\n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</a:t>
            </a: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;</a:t>
            </a:r>
          </a:p>
          <a:p>
            <a:endParaRPr lang="en-US" sz="1600" b="1" dirty="0" smtClean="0">
              <a:solidFill>
                <a:prstClr val="black"/>
              </a:solidFill>
              <a:latin typeface="Monaco"/>
            </a:endParaRPr>
          </a:p>
          <a:p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}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else 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{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3C4C72"/>
                </a:solidFill>
                <a:latin typeface="Monaco"/>
              </a:rPr>
              <a:t>printf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"PARENT: reading from pipe</a:t>
            </a:r>
            <a:r>
              <a:rPr lang="en-US" sz="1600" b="1" dirty="0">
                <a:solidFill>
                  <a:srgbClr val="26B31A"/>
                </a:solidFill>
                <a:latin typeface="Monaco"/>
              </a:rPr>
              <a:t>\n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read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],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buf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5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 err="1">
                <a:solidFill>
                  <a:srgbClr val="3C4C72"/>
                </a:solidFill>
                <a:latin typeface="Monaco"/>
              </a:rPr>
              <a:t>printf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"PARENT: read </a:t>
            </a:r>
            <a:r>
              <a:rPr lang="en-US" sz="1600" b="1" dirty="0">
                <a:solidFill>
                  <a:srgbClr val="26B31A"/>
                </a:solidFill>
                <a:latin typeface="Monaco"/>
              </a:rPr>
              <a:t>\"</a:t>
            </a:r>
            <a:r>
              <a:rPr lang="en-US" sz="1600" b="1" dirty="0">
                <a:solidFill>
                  <a:srgbClr val="800000"/>
                </a:solidFill>
                <a:latin typeface="Monaco"/>
              </a:rPr>
              <a:t>%s</a:t>
            </a:r>
            <a:r>
              <a:rPr lang="en-US" sz="1600" b="1" dirty="0">
                <a:solidFill>
                  <a:srgbClr val="26B31A"/>
                </a:solidFill>
                <a:latin typeface="Monaco"/>
              </a:rPr>
              <a:t>\"\n</a:t>
            </a:r>
            <a:r>
              <a:rPr lang="en-US" sz="1600" b="1" dirty="0">
                <a:solidFill>
                  <a:srgbClr val="036A07"/>
                </a:solidFill>
                <a:latin typeface="Monaco"/>
              </a:rPr>
              <a:t>"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, </a:t>
            </a:r>
            <a:r>
              <a:rPr lang="en-US" sz="1600" b="1" dirty="0" err="1">
                <a:solidFill>
                  <a:prstClr val="black"/>
                </a:solidFill>
                <a:latin typeface="Monaco"/>
              </a:rPr>
              <a:t>buf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    </a:t>
            </a:r>
            <a:r>
              <a:rPr lang="en-US" sz="1600" b="1" dirty="0">
                <a:solidFill>
                  <a:srgbClr val="0000A2"/>
                </a:solidFill>
                <a:latin typeface="Monaco"/>
              </a:rPr>
              <a:t>wait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(</a:t>
            </a:r>
            <a:r>
              <a:rPr lang="en-US" sz="1600" b="1" dirty="0">
                <a:solidFill>
                  <a:srgbClr val="585CF6"/>
                </a:solidFill>
                <a:latin typeface="Monaco"/>
              </a:rPr>
              <a:t>NULL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);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}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/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>
                <a:solidFill>
                  <a:prstClr val="black"/>
                </a:solidFill>
                <a:latin typeface="Monaco"/>
              </a:rPr>
              <a:t>    </a:t>
            </a:r>
            <a:r>
              <a:rPr lang="en-US" sz="1600" b="1" dirty="0">
                <a:solidFill>
                  <a:srgbClr val="0000FF"/>
                </a:solidFill>
                <a:latin typeface="Monaco"/>
              </a:rPr>
              <a:t>return </a:t>
            </a:r>
            <a:r>
              <a:rPr lang="en-US" sz="1600" b="1" dirty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1600" b="1" dirty="0">
                <a:solidFill>
                  <a:prstClr val="black"/>
                </a:solidFill>
                <a:latin typeface="Monaco"/>
              </a:rPr>
              <a:t>;</a:t>
            </a:r>
            <a:br>
              <a:rPr lang="en-US" sz="1600" b="1" dirty="0">
                <a:solidFill>
                  <a:prstClr val="black"/>
                </a:solidFill>
                <a:latin typeface="Monaco"/>
              </a:rPr>
            </a:br>
            <a:r>
              <a:rPr lang="en-US" sz="1600" b="1" dirty="0" smtClean="0">
                <a:solidFill>
                  <a:prstClr val="black"/>
                </a:solidFill>
                <a:latin typeface="Monaco"/>
              </a:rPr>
              <a:t>}</a:t>
            </a:r>
            <a:endParaRPr lang="en-US" sz="1600" b="0" dirty="0" smtClean="0">
              <a:latin typeface="Gill Sans MT"/>
              <a:cs typeface="Gill Sans M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03161" y="1852543"/>
            <a:ext cx="31598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2000" b="1" dirty="0" smtClean="0">
                <a:solidFill>
                  <a:srgbClr val="0000CD"/>
                </a:solidFill>
                <a:latin typeface="Monaco"/>
              </a:rPr>
              <a:t>0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]</a:t>
            </a:r>
            <a:r>
              <a:rPr lang="en-US" sz="2000" dirty="0" smtClean="0">
                <a:solidFill>
                  <a:prstClr val="black"/>
                </a:solidFill>
                <a:latin typeface="Gill Sans MT"/>
                <a:cs typeface="Gill Sans MT"/>
              </a:rPr>
              <a:t>: read end of pipe</a:t>
            </a:r>
          </a:p>
          <a:p>
            <a:r>
              <a:rPr lang="en-US" sz="2000" b="1" dirty="0" err="1">
                <a:solidFill>
                  <a:prstClr val="black"/>
                </a:solidFill>
                <a:latin typeface="Monaco"/>
              </a:rPr>
              <a:t>pfds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[</a:t>
            </a:r>
            <a:r>
              <a:rPr lang="en-US" sz="2000" b="1" dirty="0" smtClean="0">
                <a:solidFill>
                  <a:srgbClr val="0000CD"/>
                </a:solidFill>
                <a:latin typeface="Monaco"/>
              </a:rPr>
              <a:t>1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]</a:t>
            </a:r>
            <a:r>
              <a:rPr lang="en-US" sz="2000" dirty="0">
                <a:solidFill>
                  <a:prstClr val="black"/>
                </a:solidFill>
                <a:latin typeface="Gill Sans MT"/>
                <a:cs typeface="Gill Sans MT"/>
              </a:rPr>
              <a:t>: </a:t>
            </a:r>
            <a:r>
              <a:rPr lang="en-US" sz="2000" dirty="0" smtClean="0">
                <a:solidFill>
                  <a:prstClr val="black"/>
                </a:solidFill>
                <a:latin typeface="Gill Sans MT"/>
                <a:cs typeface="Gill Sans MT"/>
              </a:rPr>
              <a:t>write </a:t>
            </a:r>
            <a:r>
              <a:rPr lang="en-US" sz="2000" dirty="0">
                <a:solidFill>
                  <a:prstClr val="black"/>
                </a:solidFill>
                <a:latin typeface="Gill Sans MT"/>
                <a:cs typeface="Gill Sans MT"/>
              </a:rPr>
              <a:t>end of </a:t>
            </a:r>
            <a:r>
              <a:rPr lang="en-US" sz="2000" dirty="0" smtClean="0">
                <a:solidFill>
                  <a:prstClr val="black"/>
                </a:solidFill>
                <a:latin typeface="Gill Sans MT"/>
                <a:cs typeface="Gill Sans MT"/>
              </a:rPr>
              <a:t>pipe</a:t>
            </a:r>
            <a:endParaRPr lang="en-US" sz="2000" dirty="0">
              <a:latin typeface="Gill Sans MT"/>
              <a:cs typeface="Gill Sans MT"/>
            </a:endParaRPr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 bwMode="auto">
          <a:xfrm flipH="1">
            <a:off x="2387601" y="2206486"/>
            <a:ext cx="3215560" cy="447814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154017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pipe dream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49600" y="2385571"/>
            <a:ext cx="287814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err="1" smtClean="0">
                <a:latin typeface="Monaco"/>
                <a:cs typeface="Monaco"/>
              </a:rPr>
              <a:t>ls</a:t>
            </a:r>
            <a:r>
              <a:rPr lang="en-US" sz="3500" b="1" dirty="0" smtClean="0">
                <a:latin typeface="Monaco"/>
                <a:cs typeface="Monaco"/>
              </a:rPr>
              <a:t> | </a:t>
            </a:r>
            <a:r>
              <a:rPr lang="en-US" sz="3500" b="1" dirty="0" err="1" smtClean="0">
                <a:latin typeface="Monaco"/>
                <a:cs typeface="Monaco"/>
              </a:rPr>
              <a:t>wc</a:t>
            </a:r>
            <a:r>
              <a:rPr lang="en-US" sz="3500" b="1" dirty="0" smtClean="0">
                <a:latin typeface="Monaco"/>
                <a:cs typeface="Monaco"/>
              </a:rPr>
              <a:t> -l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79600" y="3670300"/>
            <a:ext cx="541289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Can we implement a command-line pipe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with </a:t>
            </a:r>
            <a:r>
              <a:rPr lang="en-US" sz="20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()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454" y="4684474"/>
            <a:ext cx="477520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How do we attach the </a:t>
            </a:r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r>
              <a:rPr lang="en-US" sz="2500" b="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ls</a:t>
            </a:r>
            <a:endParaRPr lang="en-US" sz="2000" b="0" dirty="0" smtClean="0">
              <a:latin typeface="Gill Sans MT"/>
              <a:cs typeface="Gill Sans MT"/>
            </a:endParaRP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to the </a:t>
            </a:r>
            <a:r>
              <a:rPr lang="en-US" sz="2500" dirty="0" err="1" smtClean="0">
                <a:latin typeface="Gill Sans MT"/>
                <a:cs typeface="Gill Sans MT"/>
              </a:rPr>
              <a:t>stdin</a:t>
            </a:r>
            <a:r>
              <a:rPr lang="en-US" sz="250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wc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767027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Duplicating a file descriptor</a:t>
            </a:r>
          </a:p>
        </p:txBody>
      </p:sp>
      <p:sp>
        <p:nvSpPr>
          <p:cNvPr id="43011" name="Content Placeholder 6"/>
          <p:cNvSpPr>
            <a:spLocks noGrp="1"/>
          </p:cNvSpPr>
          <p:nvPr>
            <p:ph idx="4294967295"/>
          </p:nvPr>
        </p:nvSpPr>
        <p:spPr>
          <a:xfrm>
            <a:off x="949325" y="1981200"/>
            <a:ext cx="7661275" cy="4114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1800" b="1" dirty="0">
                <a:latin typeface="Courier New" charset="0"/>
              </a:rPr>
              <a:t>#include &lt;</a:t>
            </a:r>
            <a:r>
              <a:rPr lang="en-US" sz="1800" b="1" dirty="0" err="1">
                <a:latin typeface="Courier New" charset="0"/>
              </a:rPr>
              <a:t>unistd.h</a:t>
            </a:r>
            <a:r>
              <a:rPr lang="en-US" sz="1800" b="1" dirty="0">
                <a:latin typeface="Courier New" charset="0"/>
              </a:rPr>
              <a:t>&gt; 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n-US" sz="1800" b="1" dirty="0">
              <a:solidFill>
                <a:srgbClr val="0000FF"/>
              </a:solidFill>
              <a:latin typeface="Courier New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int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 dup(</a:t>
            </a: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int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oldfd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Create a copy of an open file </a:t>
            </a:r>
            <a:r>
              <a:rPr lang="en-US" sz="2000" dirty="0" smtClean="0">
                <a:latin typeface="Arial" charset="0"/>
              </a:rPr>
              <a:t>descriptor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 smtClean="0">
                <a:latin typeface="Arial" charset="0"/>
              </a:rPr>
              <a:t>Put new copy in first unused file descriptor</a:t>
            </a:r>
            <a:endParaRPr lang="en-US" sz="2000" dirty="0">
              <a:latin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Returns: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Arial" charset="0"/>
              </a:rPr>
              <a:t>Return value </a:t>
            </a:r>
            <a:r>
              <a:rPr lang="en-US" sz="1600" dirty="0">
                <a:latin typeface="Arial" charset="0"/>
                <a:sym typeface="Symbol" charset="0"/>
              </a:rPr>
              <a:t> 0 : </a:t>
            </a:r>
            <a:r>
              <a:rPr lang="en-US" sz="1600" dirty="0" smtClean="0">
                <a:latin typeface="Arial" charset="0"/>
                <a:sym typeface="Symbol" charset="0"/>
              </a:rPr>
              <a:t>Success. Returns n</a:t>
            </a:r>
            <a:r>
              <a:rPr lang="en-US" sz="1600" dirty="0" smtClean="0">
                <a:latin typeface="Arial" charset="0"/>
              </a:rPr>
              <a:t>ew </a:t>
            </a:r>
            <a:r>
              <a:rPr lang="en-US" sz="1600" dirty="0">
                <a:latin typeface="Arial" charset="0"/>
              </a:rPr>
              <a:t>file </a:t>
            </a:r>
            <a:r>
              <a:rPr lang="en-US" sz="1600" dirty="0" smtClean="0">
                <a:latin typeface="Arial" charset="0"/>
              </a:rPr>
              <a:t>descriptor</a:t>
            </a:r>
            <a:endParaRPr lang="en-US" sz="1600" dirty="0">
              <a:latin typeface="Arial" charset="0"/>
              <a:sym typeface="Symbol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Arial" charset="0"/>
              </a:rPr>
              <a:t>Return value = -1: </a:t>
            </a:r>
            <a:r>
              <a:rPr lang="en-US" sz="1600" dirty="0" smtClean="0">
                <a:latin typeface="Arial" charset="0"/>
              </a:rPr>
              <a:t>Error. Check </a:t>
            </a:r>
            <a:r>
              <a:rPr lang="en-US" sz="1600" dirty="0">
                <a:latin typeface="Arial" charset="0"/>
              </a:rPr>
              <a:t>value of </a:t>
            </a:r>
            <a:r>
              <a:rPr lang="en-US" sz="1600" b="1" dirty="0" err="1">
                <a:solidFill>
                  <a:srgbClr val="0000FF"/>
                </a:solidFill>
                <a:latin typeface="Courier New" charset="0"/>
              </a:rPr>
              <a:t>errno</a:t>
            </a:r>
            <a:endParaRPr lang="en-US" sz="1600" b="1" dirty="0">
              <a:solidFill>
                <a:srgbClr val="0000FF"/>
              </a:solidFill>
              <a:latin typeface="Courier New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Parameters: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oldfd</a:t>
            </a:r>
            <a:r>
              <a:rPr lang="en-US" sz="1800" dirty="0">
                <a:latin typeface="Arial" charset="0"/>
              </a:rPr>
              <a:t>: the open file descriptor to be duplicated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683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Duplicating a file descriptor</a:t>
            </a:r>
          </a:p>
        </p:txBody>
      </p:sp>
      <p:sp>
        <p:nvSpPr>
          <p:cNvPr id="43011" name="Content Placeholder 6"/>
          <p:cNvSpPr>
            <a:spLocks noGrp="1"/>
          </p:cNvSpPr>
          <p:nvPr>
            <p:ph idx="4294967295"/>
          </p:nvPr>
        </p:nvSpPr>
        <p:spPr>
          <a:xfrm>
            <a:off x="949325" y="1981200"/>
            <a:ext cx="7661275" cy="4610100"/>
          </a:xfrm>
          <a:prstGeom prst="rect">
            <a:avLst/>
          </a:prstGeo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1800" b="1" dirty="0">
                <a:latin typeface="Courier New" charset="0"/>
              </a:rPr>
              <a:t>#include &lt;</a:t>
            </a:r>
            <a:r>
              <a:rPr lang="en-US" sz="1800" b="1" dirty="0" err="1">
                <a:latin typeface="Courier New" charset="0"/>
              </a:rPr>
              <a:t>unistd.h</a:t>
            </a:r>
            <a:r>
              <a:rPr lang="en-US" sz="1800" b="1" dirty="0">
                <a:latin typeface="Courier New" charset="0"/>
              </a:rPr>
              <a:t>&gt; 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n-US" sz="1800" b="1" dirty="0">
              <a:solidFill>
                <a:srgbClr val="0000FF"/>
              </a:solidFill>
              <a:latin typeface="Courier New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int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sz="1800" b="1" dirty="0" smtClean="0">
                <a:solidFill>
                  <a:srgbClr val="0000FF"/>
                </a:solidFill>
                <a:latin typeface="Courier New" charset="0"/>
              </a:rPr>
              <a:t>dup2(</a:t>
            </a: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int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sz="1800" b="1" dirty="0" err="1" smtClean="0">
                <a:solidFill>
                  <a:srgbClr val="0000FF"/>
                </a:solidFill>
                <a:latin typeface="Courier New" charset="0"/>
              </a:rPr>
              <a:t>oldfd</a:t>
            </a:r>
            <a:r>
              <a:rPr lang="en-US" sz="1800" b="1" dirty="0" smtClean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sz="1800" b="1" dirty="0" err="1" smtClean="0">
                <a:solidFill>
                  <a:srgbClr val="0000FF"/>
                </a:solidFill>
                <a:latin typeface="Courier New" charset="0"/>
              </a:rPr>
              <a:t>int</a:t>
            </a:r>
            <a:r>
              <a:rPr lang="en-US" sz="1800" b="1" dirty="0" smtClean="0">
                <a:solidFill>
                  <a:srgbClr val="0000FF"/>
                </a:solidFill>
                <a:latin typeface="Courier New" charset="0"/>
              </a:rPr>
              <a:t> </a:t>
            </a:r>
            <a:r>
              <a:rPr lang="en-US" sz="1800" b="1" dirty="0" err="1" smtClean="0">
                <a:solidFill>
                  <a:srgbClr val="0000FF"/>
                </a:solidFill>
                <a:latin typeface="Courier New" charset="0"/>
              </a:rPr>
              <a:t>newfd</a:t>
            </a:r>
            <a:r>
              <a:rPr lang="en-US" sz="1800" b="1" dirty="0" smtClean="0">
                <a:solidFill>
                  <a:srgbClr val="0000FF"/>
                </a:solidFill>
                <a:latin typeface="Courier New" charset="0"/>
              </a:rPr>
              <a:t>)</a:t>
            </a:r>
            <a:r>
              <a:rPr lang="en-US" sz="1800" b="1" dirty="0">
                <a:solidFill>
                  <a:srgbClr val="0000FF"/>
                </a:solidFill>
                <a:latin typeface="Courier New" charset="0"/>
              </a:rPr>
              <a:t>;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Create a copy of an open file </a:t>
            </a:r>
            <a:r>
              <a:rPr lang="en-US" sz="2000" dirty="0" smtClean="0">
                <a:latin typeface="Arial" charset="0"/>
              </a:rPr>
              <a:t>descriptor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 smtClean="0">
                <a:latin typeface="Arial" charset="0"/>
              </a:rPr>
              <a:t>Put new copy in specified location</a:t>
            </a:r>
          </a:p>
          <a:p>
            <a:pPr lvl="1">
              <a:lnSpc>
                <a:spcPct val="90000"/>
              </a:lnSpc>
            </a:pPr>
            <a:r>
              <a:rPr lang="en-US" sz="1500" dirty="0" smtClean="0">
                <a:latin typeface="Arial" charset="0"/>
              </a:rPr>
              <a:t>...after closing </a:t>
            </a:r>
            <a:r>
              <a:rPr lang="en-US" sz="1500" b="1" dirty="0" err="1" smtClean="0">
                <a:latin typeface="Courier New"/>
                <a:cs typeface="Courier New"/>
              </a:rPr>
              <a:t>newfd</a:t>
            </a:r>
            <a:r>
              <a:rPr lang="en-US" sz="1500" dirty="0" smtClean="0">
                <a:latin typeface="Arial" charset="0"/>
              </a:rPr>
              <a:t>, if it was open</a:t>
            </a:r>
            <a:endParaRPr lang="en-US" sz="1500" dirty="0">
              <a:latin typeface="Arial" charset="0"/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Returns: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Arial" charset="0"/>
              </a:rPr>
              <a:t>Return value </a:t>
            </a:r>
            <a:r>
              <a:rPr lang="en-US" sz="1600" dirty="0">
                <a:latin typeface="Arial" charset="0"/>
                <a:sym typeface="Symbol" charset="0"/>
              </a:rPr>
              <a:t> 0 : Success. Returns n</a:t>
            </a:r>
            <a:r>
              <a:rPr lang="en-US" sz="1600" dirty="0">
                <a:latin typeface="Arial" charset="0"/>
              </a:rPr>
              <a:t>ew file descriptor</a:t>
            </a:r>
            <a:endParaRPr lang="en-US" sz="1600" dirty="0">
              <a:latin typeface="Arial" charset="0"/>
              <a:sym typeface="Symbol" charset="0"/>
            </a:endParaRP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Arial" charset="0"/>
              </a:rPr>
              <a:t>Return value = -1: Error. Check value of </a:t>
            </a:r>
            <a:r>
              <a:rPr lang="en-US" sz="1600" b="1" dirty="0" err="1">
                <a:solidFill>
                  <a:srgbClr val="0000FF"/>
                </a:solidFill>
                <a:latin typeface="Courier New" charset="0"/>
              </a:rPr>
              <a:t>errno</a:t>
            </a:r>
            <a:endParaRPr lang="en-US" sz="1600" b="1" dirty="0">
              <a:solidFill>
                <a:srgbClr val="0000FF"/>
              </a:solidFill>
              <a:latin typeface="Courier New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</a:rPr>
              <a:t>Parameters: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b="1" dirty="0" err="1">
                <a:solidFill>
                  <a:srgbClr val="0000FF"/>
                </a:solidFill>
                <a:latin typeface="Courier New" charset="0"/>
              </a:rPr>
              <a:t>oldfd</a:t>
            </a:r>
            <a:r>
              <a:rPr lang="en-US" sz="1800" dirty="0">
                <a:latin typeface="Arial" charset="0"/>
              </a:rPr>
              <a:t>: the open file descriptor to be duplicated</a:t>
            </a:r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824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pipe dream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49600" y="2385571"/>
            <a:ext cx="287814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err="1" smtClean="0">
                <a:latin typeface="Monaco"/>
                <a:cs typeface="Monaco"/>
              </a:rPr>
              <a:t>ls</a:t>
            </a:r>
            <a:r>
              <a:rPr lang="en-US" sz="3500" b="1" dirty="0" smtClean="0">
                <a:latin typeface="Monaco"/>
                <a:cs typeface="Monaco"/>
              </a:rPr>
              <a:t> | </a:t>
            </a:r>
            <a:r>
              <a:rPr lang="en-US" sz="3500" b="1" dirty="0" err="1" smtClean="0">
                <a:latin typeface="Monaco"/>
                <a:cs typeface="Monaco"/>
              </a:rPr>
              <a:t>wc</a:t>
            </a:r>
            <a:r>
              <a:rPr lang="en-US" sz="3500" b="1" dirty="0" smtClean="0">
                <a:latin typeface="Monaco"/>
                <a:cs typeface="Monaco"/>
              </a:rPr>
              <a:t> -l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79600" y="3670300"/>
            <a:ext cx="541289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Can we implement a command-line pipe</a:t>
            </a: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with </a:t>
            </a:r>
            <a:r>
              <a:rPr lang="en-US" sz="2000" b="1" dirty="0">
                <a:solidFill>
                  <a:srgbClr val="0000A2"/>
                </a:solidFill>
                <a:latin typeface="Monaco"/>
              </a:rPr>
              <a:t>pipe</a:t>
            </a:r>
            <a:r>
              <a:rPr lang="en-US" sz="2000" b="1" dirty="0" smtClean="0">
                <a:solidFill>
                  <a:prstClr val="black"/>
                </a:solidFill>
                <a:latin typeface="Monaco"/>
              </a:rPr>
              <a:t>()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454" y="4684474"/>
            <a:ext cx="477520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0" dirty="0" smtClean="0">
                <a:latin typeface="Gill Sans MT"/>
                <a:cs typeface="Gill Sans MT"/>
              </a:rPr>
              <a:t>How do we attach the </a:t>
            </a:r>
            <a:r>
              <a:rPr lang="en-US" sz="2500" b="0" dirty="0" err="1" smtClean="0">
                <a:latin typeface="Gill Sans MT"/>
                <a:cs typeface="Gill Sans MT"/>
              </a:rPr>
              <a:t>stdout</a:t>
            </a:r>
            <a:r>
              <a:rPr lang="en-US" sz="2500" b="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ls</a:t>
            </a:r>
            <a:endParaRPr lang="en-US" sz="2000" b="0" dirty="0" smtClean="0">
              <a:latin typeface="Gill Sans MT"/>
              <a:cs typeface="Gill Sans MT"/>
            </a:endParaRPr>
          </a:p>
          <a:p>
            <a:pPr algn="ctr"/>
            <a:r>
              <a:rPr lang="en-US" sz="2500" dirty="0" smtClean="0">
                <a:latin typeface="Gill Sans MT"/>
                <a:cs typeface="Gill Sans MT"/>
              </a:rPr>
              <a:t>to the </a:t>
            </a:r>
            <a:r>
              <a:rPr lang="en-US" sz="2500" dirty="0" err="1" smtClean="0">
                <a:latin typeface="Gill Sans MT"/>
                <a:cs typeface="Gill Sans MT"/>
              </a:rPr>
              <a:t>stdin</a:t>
            </a:r>
            <a:r>
              <a:rPr lang="en-US" sz="2500" dirty="0" smtClean="0">
                <a:latin typeface="Gill Sans MT"/>
                <a:cs typeface="Gill Sans MT"/>
              </a:rPr>
              <a:t> of </a:t>
            </a:r>
            <a:r>
              <a:rPr lang="en-US" sz="2000" b="1" dirty="0" err="1" smtClean="0">
                <a:solidFill>
                  <a:srgbClr val="0000A2"/>
                </a:solidFill>
                <a:latin typeface="Monaco"/>
              </a:rPr>
              <a:t>wc</a:t>
            </a:r>
            <a:r>
              <a:rPr lang="en-US" sz="2500" dirty="0" smtClean="0">
                <a:latin typeface="Gill Sans MT"/>
                <a:cs typeface="Gill Sans MT"/>
              </a:rPr>
              <a:t>?</a:t>
            </a:r>
            <a:endParaRPr lang="en-US" sz="2500" b="0" dirty="0" smtClean="0">
              <a:latin typeface="Gill Sans MT"/>
              <a:cs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0323" y="6238062"/>
            <a:ext cx="441055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dirty="0" smtClean="0">
                <a:solidFill>
                  <a:srgbClr val="FF6600"/>
                </a:solidFill>
                <a:latin typeface="Gill Sans MT"/>
                <a:cs typeface="Gill Sans MT"/>
              </a:rPr>
              <a:t>Wait, what does this even mean?</a:t>
            </a:r>
          </a:p>
        </p:txBody>
      </p:sp>
    </p:spTree>
    <p:extLst>
      <p:ext uri="{BB962C8B-B14F-4D97-AF65-F5344CB8AC3E}">
        <p14:creationId xmlns:p14="http://schemas.microsoft.com/office/powerpoint/2010/main" val="265398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range lectur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arrow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500" b="0" dirty="0" err="1" smtClean="0">
            <a:latin typeface="Gill Sans MT"/>
            <a:cs typeface="Gill Sans MT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Orange lecture.thmx</Template>
  <TotalTime>6960</TotalTime>
  <Words>1668</Words>
  <Application>Microsoft Macintosh PowerPoint</Application>
  <PresentationFormat>On-screen Show (4:3)</PresentationFormat>
  <Paragraphs>332</Paragraphs>
  <Slides>25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Orange lecture</vt:lpstr>
      <vt:lpstr>Interprocess Communication: Pipes and FIFOs</vt:lpstr>
      <vt:lpstr>Two kinds of IPC</vt:lpstr>
      <vt:lpstr>Pipes</vt:lpstr>
      <vt:lpstr>PowerPoint Presentation</vt:lpstr>
      <vt:lpstr>Pipe example</vt:lpstr>
      <vt:lpstr>A pipe dream</vt:lpstr>
      <vt:lpstr>Duplicating a file descriptor</vt:lpstr>
      <vt:lpstr>Duplicating a file descriptor</vt:lpstr>
      <vt:lpstr>A pipe dream</vt:lpstr>
      <vt:lpstr>A pipe dream</vt:lpstr>
      <vt:lpstr>Pipe dream: ls | wc –l</vt:lpstr>
      <vt:lpstr>Pipe dream come true: ls | wc –l</vt:lpstr>
      <vt:lpstr>Pipe dream come true: ls | wc –l</vt:lpstr>
      <vt:lpstr>Pipe dream come true: ls | wc –l</vt:lpstr>
      <vt:lpstr>Pipe dream come true: ls | wc –l</vt:lpstr>
      <vt:lpstr>Pipe dream come true: ls | wc –l</vt:lpstr>
      <vt:lpstr>Pipe dream come true: ls | wc –l</vt:lpstr>
      <vt:lpstr>FIFOs</vt:lpstr>
      <vt:lpstr>FIFOs</vt:lpstr>
      <vt:lpstr>Communication Over a FIFO</vt:lpstr>
      <vt:lpstr>FIFO Example: Producer-Consumer</vt:lpstr>
      <vt:lpstr>FIFO Example</vt:lpstr>
      <vt:lpstr>FIFO Example</vt:lpstr>
      <vt:lpstr>What if there are multiple producers?</vt:lpstr>
      <vt:lpstr>Key points to remember</vt:lpstr>
    </vt:vector>
  </TitlesOfParts>
  <Company>University of Illinois at Urbana-Champaign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Achieving Synchronization</dc:title>
  <dc:creator>Philip Godfrey</dc:creator>
  <cp:lastModifiedBy>Philip Godfrey</cp:lastModifiedBy>
  <cp:revision>461</cp:revision>
  <cp:lastPrinted>2014-04-07T08:58:34Z</cp:lastPrinted>
  <dcterms:created xsi:type="dcterms:W3CDTF">2012-03-12T04:23:55Z</dcterms:created>
  <dcterms:modified xsi:type="dcterms:W3CDTF">2014-04-09T07:03:01Z</dcterms:modified>
</cp:coreProperties>
</file>

<file path=docProps/thumbnail.jpeg>
</file>